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6" r:id="rId5"/>
    <p:sldId id="275" r:id="rId6"/>
    <p:sldId id="269" r:id="rId7"/>
    <p:sldId id="277" r:id="rId8"/>
    <p:sldId id="284" r:id="rId9"/>
    <p:sldId id="285" r:id="rId10"/>
    <p:sldId id="286" r:id="rId11"/>
    <p:sldId id="259" r:id="rId12"/>
    <p:sldId id="278" r:id="rId13"/>
    <p:sldId id="266" r:id="rId14"/>
    <p:sldId id="260" r:id="rId15"/>
    <p:sldId id="262" r:id="rId16"/>
    <p:sldId id="270" r:id="rId17"/>
    <p:sldId id="263" r:id="rId18"/>
    <p:sldId id="294" r:id="rId19"/>
    <p:sldId id="279" r:id="rId20"/>
    <p:sldId id="280" r:id="rId21"/>
    <p:sldId id="295" r:id="rId22"/>
    <p:sldId id="290" r:id="rId23"/>
    <p:sldId id="296" r:id="rId24"/>
    <p:sldId id="282" r:id="rId25"/>
    <p:sldId id="297" r:id="rId26"/>
    <p:sldId id="283" r:id="rId27"/>
    <p:sldId id="298" r:id="rId28"/>
  </p:sldIdLst>
  <p:sldSz cx="18288000" cy="10287000"/>
  <p:notesSz cx="6858000" cy="9144000"/>
  <p:embeddedFontLst>
    <p:embeddedFont>
      <p:font typeface="210 아일랜드" panose="020B0600000101010101" charset="-127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4B8B"/>
    <a:srgbClr val="1917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02" autoAdjust="0"/>
    <p:restoredTop sz="94652" autoAdjust="0"/>
  </p:normalViewPr>
  <p:slideViewPr>
    <p:cSldViewPr>
      <p:cViewPr varScale="1">
        <p:scale>
          <a:sx n="88" d="100"/>
          <a:sy n="88" d="100"/>
        </p:scale>
        <p:origin x="150" y="4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jpeg"/><Relationship Id="rId1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51.jpe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40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7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47927" y="2381651"/>
            <a:ext cx="154547" cy="5301083"/>
            <a:chOff x="0" y="0"/>
            <a:chExt cx="32097" cy="11009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097" cy="1100948"/>
            </a:xfrm>
            <a:custGeom>
              <a:avLst/>
              <a:gdLst/>
              <a:ahLst/>
              <a:cxnLst/>
              <a:rect l="l" t="t" r="r" b="b"/>
              <a:pathLst>
                <a:path w="32097" h="1100948">
                  <a:moveTo>
                    <a:pt x="0" y="0"/>
                  </a:moveTo>
                  <a:lnTo>
                    <a:pt x="32097" y="0"/>
                  </a:lnTo>
                  <a:lnTo>
                    <a:pt x="32097" y="1100948"/>
                  </a:lnTo>
                  <a:lnTo>
                    <a:pt x="0" y="1100948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673474" y="5032193"/>
            <a:ext cx="10614526" cy="5944135"/>
          </a:xfrm>
          <a:custGeom>
            <a:avLst/>
            <a:gdLst/>
            <a:ahLst/>
            <a:cxnLst/>
            <a:rect l="l" t="t" r="r" b="b"/>
            <a:pathLst>
              <a:path w="10614526" h="5944135">
                <a:moveTo>
                  <a:pt x="0" y="0"/>
                </a:moveTo>
                <a:lnTo>
                  <a:pt x="10614526" y="0"/>
                </a:lnTo>
                <a:lnTo>
                  <a:pt x="10614526" y="5944134"/>
                </a:lnTo>
                <a:lnTo>
                  <a:pt x="0" y="59441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847070" y="6469068"/>
            <a:ext cx="9491089" cy="420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95"/>
              </a:lnSpc>
            </a:pPr>
            <a:r>
              <a:rPr lang="en-US" sz="2425" spc="121" dirty="0">
                <a:solidFill>
                  <a:srgbClr val="FEFEFE"/>
                </a:solidFill>
                <a:latin typeface="210 아일랜드" panose="020B0600000101010101" charset="-127"/>
                <a:ea typeface="210 아일랜드" panose="020B0600000101010101" charset="-127"/>
              </a:rPr>
              <a:t>최</a:t>
            </a:r>
            <a:r>
              <a:rPr lang="ko-KR" altLang="en-US" sz="2425" spc="121" dirty="0">
                <a:solidFill>
                  <a:srgbClr val="FEFEFE"/>
                </a:solidFill>
                <a:latin typeface="210 아일랜드" panose="020B0600000101010101" charset="-127"/>
                <a:ea typeface="210 아일랜드" panose="020B0600000101010101" charset="-127"/>
              </a:rPr>
              <a:t>초</a:t>
            </a:r>
            <a:r>
              <a:rPr lang="en-US" sz="2425" spc="121" dirty="0">
                <a:solidFill>
                  <a:srgbClr val="FEFEFE"/>
                </a:solidFill>
                <a:latin typeface="210 아일랜드" panose="020B0600000101010101" charset="-127"/>
                <a:ea typeface="210 아일랜드" panose="020B0600000101010101" charset="-127"/>
              </a:rPr>
              <a:t> </a:t>
            </a:r>
            <a:r>
              <a:rPr lang="en-US" sz="2425" spc="121" dirty="0" err="1">
                <a:solidFill>
                  <a:srgbClr val="FEFEFE"/>
                </a:solidFill>
                <a:latin typeface="210 아일랜드" panose="020B0600000101010101" charset="-127"/>
                <a:ea typeface="210 아일랜드" panose="020B0600000101010101" charset="-127"/>
              </a:rPr>
              <a:t>작성일</a:t>
            </a:r>
            <a:r>
              <a:rPr lang="en-US" sz="2425" spc="121" dirty="0">
                <a:solidFill>
                  <a:srgbClr val="FEFEFE"/>
                </a:solidFill>
                <a:latin typeface="210 아일랜드" panose="020B0600000101010101" charset="-127"/>
                <a:ea typeface="210 아일랜드" panose="020B0600000101010101" charset="-127"/>
              </a:rPr>
              <a:t> : 2023.07.28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47070" y="3996889"/>
            <a:ext cx="13027491" cy="198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599"/>
              </a:lnSpc>
            </a:pPr>
            <a:r>
              <a:rPr lang="en-US" sz="12999" dirty="0" err="1">
                <a:solidFill>
                  <a:srgbClr val="FEFEFE"/>
                </a:solidFill>
                <a:latin typeface="210 아일랜드" panose="020B0600000101010101" charset="-127"/>
                <a:ea typeface="210 아일랜드" panose="020B0600000101010101" charset="-127"/>
              </a:rPr>
              <a:t>신규</a:t>
            </a:r>
            <a:r>
              <a:rPr lang="en-US" sz="12999" dirty="0">
                <a:solidFill>
                  <a:srgbClr val="FEFEFE"/>
                </a:solidFill>
                <a:latin typeface="210 아일랜드" panose="020B0600000101010101" charset="-127"/>
                <a:ea typeface="210 아일랜드" panose="020B0600000101010101" charset="-127"/>
              </a:rPr>
              <a:t> </a:t>
            </a:r>
            <a:r>
              <a:rPr lang="en-US" sz="12999" dirty="0" err="1">
                <a:solidFill>
                  <a:srgbClr val="FEFEFE"/>
                </a:solidFill>
                <a:latin typeface="210 아일랜드" panose="020B0600000101010101" charset="-127"/>
                <a:ea typeface="210 아일랜드" panose="020B0600000101010101" charset="-127"/>
              </a:rPr>
              <a:t>실험체</a:t>
            </a:r>
            <a:r>
              <a:rPr lang="en-US" sz="12999" dirty="0">
                <a:solidFill>
                  <a:srgbClr val="FEFEFE"/>
                </a:solidFill>
                <a:latin typeface="210 아일랜드" panose="020B0600000101010101" charset="-127"/>
                <a:ea typeface="210 아일랜드" panose="020B0600000101010101" charset="-127"/>
              </a:rPr>
              <a:t> </a:t>
            </a:r>
            <a:r>
              <a:rPr lang="en-US" sz="12999" dirty="0" err="1">
                <a:solidFill>
                  <a:srgbClr val="FEFEFE"/>
                </a:solidFill>
                <a:latin typeface="210 아일랜드" panose="020B0600000101010101" charset="-127"/>
                <a:ea typeface="210 아일랜드" panose="020B0600000101010101" charset="-127"/>
              </a:rPr>
              <a:t>제안</a:t>
            </a:r>
            <a:endParaRPr lang="en-US" sz="12999" dirty="0">
              <a:solidFill>
                <a:srgbClr val="FEFEFE"/>
              </a:solidFill>
              <a:latin typeface="210 아일랜드" panose="020B0600000101010101" charset="-127"/>
              <a:ea typeface="210 아일랜드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47070" y="2072640"/>
            <a:ext cx="13027491" cy="198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599"/>
              </a:lnSpc>
            </a:pPr>
            <a:r>
              <a:rPr lang="en-US" sz="12999" dirty="0" err="1">
                <a:solidFill>
                  <a:srgbClr val="FEFEFE"/>
                </a:solidFill>
                <a:latin typeface="210 아일랜드" panose="020B0600000101010101" charset="-127"/>
                <a:ea typeface="210 아일랜드" panose="020B0600000101010101" charset="-127"/>
              </a:rPr>
              <a:t>이터널</a:t>
            </a:r>
            <a:r>
              <a:rPr lang="en-US" sz="12999" dirty="0">
                <a:solidFill>
                  <a:srgbClr val="FEFEFE"/>
                </a:solidFill>
                <a:latin typeface="210 아일랜드" panose="020B0600000101010101" charset="-127"/>
                <a:ea typeface="210 아일랜드" panose="020B0600000101010101" charset="-127"/>
              </a:rPr>
              <a:t> </a:t>
            </a:r>
            <a:r>
              <a:rPr lang="en-US" sz="12999" dirty="0" err="1">
                <a:solidFill>
                  <a:srgbClr val="FEFEFE"/>
                </a:solidFill>
                <a:latin typeface="210 아일랜드" panose="020B0600000101010101" charset="-127"/>
                <a:ea typeface="210 아일랜드" panose="020B0600000101010101" charset="-127"/>
              </a:rPr>
              <a:t>리턴</a:t>
            </a:r>
            <a:endParaRPr lang="en-US" sz="12999" dirty="0">
              <a:solidFill>
                <a:srgbClr val="FEFEFE"/>
              </a:solidFill>
              <a:latin typeface="210 아일랜드" panose="020B0600000101010101" charset="-127"/>
              <a:ea typeface="210 아일랜드" panose="020B0600000101010101" charset="-127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7D716B8B-87BD-6085-0DFB-6E56EB964B8D}"/>
              </a:ext>
            </a:extLst>
          </p:cNvPr>
          <p:cNvSpPr txBox="1"/>
          <p:nvPr/>
        </p:nvSpPr>
        <p:spPr>
          <a:xfrm>
            <a:off x="1847070" y="6927660"/>
            <a:ext cx="9491089" cy="420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95"/>
              </a:lnSpc>
            </a:pPr>
            <a:r>
              <a:rPr lang="en-US" sz="2425" spc="121" dirty="0">
                <a:solidFill>
                  <a:srgbClr val="FEFEFE"/>
                </a:solidFill>
                <a:latin typeface="210 아일랜드" panose="020B0600000101010101" charset="-127"/>
                <a:ea typeface="210 아일랜드" panose="020B0600000101010101" charset="-127"/>
              </a:rPr>
              <a:t>최</a:t>
            </a:r>
            <a:r>
              <a:rPr lang="ko-KR" altLang="en-US" sz="2425" spc="121" dirty="0">
                <a:solidFill>
                  <a:srgbClr val="FEFEFE"/>
                </a:solidFill>
                <a:latin typeface="210 아일랜드" panose="020B0600000101010101" charset="-127"/>
                <a:ea typeface="210 아일랜드" panose="020B0600000101010101" charset="-127"/>
              </a:rPr>
              <a:t>종</a:t>
            </a:r>
            <a:r>
              <a:rPr lang="en-US" sz="2425" spc="121" dirty="0">
                <a:solidFill>
                  <a:srgbClr val="FEFEFE"/>
                </a:solidFill>
                <a:latin typeface="210 아일랜드" panose="020B0600000101010101" charset="-127"/>
                <a:ea typeface="210 아일랜드" panose="020B0600000101010101" charset="-127"/>
              </a:rPr>
              <a:t> </a:t>
            </a:r>
            <a:r>
              <a:rPr lang="en-US" sz="2425" spc="121" dirty="0" err="1">
                <a:solidFill>
                  <a:srgbClr val="FEFEFE"/>
                </a:solidFill>
                <a:latin typeface="210 아일랜드" panose="020B0600000101010101" charset="-127"/>
                <a:ea typeface="210 아일랜드" panose="020B0600000101010101" charset="-127"/>
              </a:rPr>
              <a:t>작성일</a:t>
            </a:r>
            <a:r>
              <a:rPr lang="en-US" sz="2425" spc="121" dirty="0">
                <a:solidFill>
                  <a:srgbClr val="FEFEFE"/>
                </a:solidFill>
                <a:latin typeface="210 아일랜드" panose="020B0600000101010101" charset="-127"/>
                <a:ea typeface="210 아일랜드" panose="020B0600000101010101" charset="-127"/>
              </a:rPr>
              <a:t> : 2023.09.01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40133" y="-190500"/>
            <a:ext cx="11442267" cy="1452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12672"/>
              </a:lnSpc>
              <a:spcBef>
                <a:spcPct val="0"/>
              </a:spcBef>
            </a:pPr>
            <a:r>
              <a:rPr lang="en-US" sz="6000" dirty="0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02. </a:t>
            </a:r>
            <a:r>
              <a:rPr lang="ko-KR" altLang="en-US" sz="6000" dirty="0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플레이 예시 </a:t>
            </a:r>
            <a:endParaRPr lang="en-US" sz="6000" dirty="0">
              <a:solidFill>
                <a:srgbClr val="19171E"/>
              </a:solidFill>
              <a:latin typeface="210 아일랜드" panose="020B0600000101010101" charset="-127"/>
              <a:ea typeface="210 아일랜드" panose="020B0600000101010101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7343272-11C1-442F-D2CC-CDCA4E226B47}"/>
              </a:ext>
            </a:extLst>
          </p:cNvPr>
          <p:cNvSpPr/>
          <p:nvPr/>
        </p:nvSpPr>
        <p:spPr>
          <a:xfrm>
            <a:off x="381000" y="1439779"/>
            <a:ext cx="914400" cy="9144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6E7E38E-AA6A-59EF-1110-2766D1D286A3}"/>
              </a:ext>
            </a:extLst>
          </p:cNvPr>
          <p:cNvSpPr/>
          <p:nvPr/>
        </p:nvSpPr>
        <p:spPr>
          <a:xfrm>
            <a:off x="381000" y="2592058"/>
            <a:ext cx="914400" cy="9144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64594E87-DA5A-B8F4-7C78-7E5EFFBDFEAB}"/>
              </a:ext>
            </a:extLst>
          </p:cNvPr>
          <p:cNvSpPr txBox="1"/>
          <p:nvPr/>
        </p:nvSpPr>
        <p:spPr>
          <a:xfrm>
            <a:off x="838199" y="1698848"/>
            <a:ext cx="3498469" cy="396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2800" dirty="0">
                <a:solidFill>
                  <a:srgbClr val="100F0D"/>
                </a:solidFill>
                <a:latin typeface="+mj-ea"/>
                <a:ea typeface="+mj-ea"/>
              </a:rPr>
              <a:t>적</a:t>
            </a:r>
            <a:endParaRPr lang="en-US" sz="2800" dirty="0">
              <a:solidFill>
                <a:srgbClr val="100F0D"/>
              </a:solidFill>
              <a:latin typeface="+mj-ea"/>
              <a:ea typeface="+mj-ea"/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0CE7E11B-7C4E-7E35-4584-B49C5EFCACBB}"/>
              </a:ext>
            </a:extLst>
          </p:cNvPr>
          <p:cNvSpPr txBox="1"/>
          <p:nvPr/>
        </p:nvSpPr>
        <p:spPr>
          <a:xfrm>
            <a:off x="838199" y="2878214"/>
            <a:ext cx="3498469" cy="396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2800" dirty="0">
                <a:solidFill>
                  <a:srgbClr val="100F0D"/>
                </a:solidFill>
                <a:latin typeface="+mj-ea"/>
                <a:ea typeface="+mj-ea"/>
              </a:rPr>
              <a:t>신규 </a:t>
            </a:r>
            <a:r>
              <a:rPr lang="ko-KR" altLang="en-US" sz="2800" dirty="0" err="1">
                <a:solidFill>
                  <a:srgbClr val="100F0D"/>
                </a:solidFill>
                <a:latin typeface="+mj-ea"/>
                <a:ea typeface="+mj-ea"/>
              </a:rPr>
              <a:t>실험체</a:t>
            </a:r>
            <a:endParaRPr lang="en-US" sz="2800" dirty="0">
              <a:solidFill>
                <a:srgbClr val="100F0D"/>
              </a:solidFill>
              <a:latin typeface="+mj-ea"/>
              <a:ea typeface="+mj-ea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9497616-D603-60EA-B425-27F0A44F0B69}"/>
              </a:ext>
            </a:extLst>
          </p:cNvPr>
          <p:cNvSpPr/>
          <p:nvPr/>
        </p:nvSpPr>
        <p:spPr>
          <a:xfrm>
            <a:off x="380999" y="3744337"/>
            <a:ext cx="914400" cy="9144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D54F6ED3-EA63-1ED4-A37F-D625AF5BDDF7}"/>
              </a:ext>
            </a:extLst>
          </p:cNvPr>
          <p:cNvSpPr txBox="1"/>
          <p:nvPr/>
        </p:nvSpPr>
        <p:spPr>
          <a:xfrm>
            <a:off x="838198" y="4030493"/>
            <a:ext cx="3498469" cy="396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2800" dirty="0">
                <a:solidFill>
                  <a:srgbClr val="100F0D"/>
                </a:solidFill>
                <a:latin typeface="+mj-ea"/>
                <a:ea typeface="+mj-ea"/>
              </a:rPr>
              <a:t>아군 딜러</a:t>
            </a:r>
            <a:endParaRPr lang="en-US" sz="2800" dirty="0">
              <a:solidFill>
                <a:srgbClr val="100F0D"/>
              </a:solidFill>
              <a:latin typeface="+mj-ea"/>
              <a:ea typeface="+mj-ea"/>
            </a:endParaRPr>
          </a:p>
        </p:txBody>
      </p:sp>
      <p:sp>
        <p:nvSpPr>
          <p:cNvPr id="31" name="TextBox 8">
            <a:extLst>
              <a:ext uri="{FF2B5EF4-FFF2-40B4-BE49-F238E27FC236}">
                <a16:creationId xmlns:a16="http://schemas.microsoft.com/office/drawing/2014/main" id="{DCCFF728-9411-078E-F361-084F5D873C46}"/>
              </a:ext>
            </a:extLst>
          </p:cNvPr>
          <p:cNvSpPr txBox="1"/>
          <p:nvPr/>
        </p:nvSpPr>
        <p:spPr>
          <a:xfrm>
            <a:off x="6052240" y="2162802"/>
            <a:ext cx="6604053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53"/>
              </a:lnSpc>
            </a:pPr>
            <a:r>
              <a:rPr lang="ko-KR" altLang="en-US" sz="3200" dirty="0">
                <a:solidFill>
                  <a:srgbClr val="100F0D"/>
                </a:solidFill>
                <a:latin typeface="+mj-ea"/>
                <a:ea typeface="+mj-ea"/>
              </a:rPr>
              <a:t>신규 실험체의 교전 포지션</a:t>
            </a:r>
            <a:endParaRPr lang="en-US" sz="3200" dirty="0">
              <a:solidFill>
                <a:srgbClr val="100F0D"/>
              </a:solidFill>
              <a:latin typeface="+mj-ea"/>
              <a:ea typeface="+mj-ea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A7DE2B2-ED6B-4E29-6A56-F8227E36026B}"/>
              </a:ext>
            </a:extLst>
          </p:cNvPr>
          <p:cNvGrpSpPr/>
          <p:nvPr/>
        </p:nvGrpSpPr>
        <p:grpSpPr>
          <a:xfrm>
            <a:off x="6781800" y="3245914"/>
            <a:ext cx="8555723" cy="3741638"/>
            <a:chOff x="8534273" y="1857074"/>
            <a:chExt cx="8555723" cy="3741638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E4ADEC0F-EF8A-FFC6-D952-A0C53656F418}"/>
                </a:ext>
              </a:extLst>
            </p:cNvPr>
            <p:cNvGrpSpPr/>
            <p:nvPr/>
          </p:nvGrpSpPr>
          <p:grpSpPr>
            <a:xfrm>
              <a:off x="8534273" y="1857074"/>
              <a:ext cx="8555723" cy="3741638"/>
              <a:chOff x="7251315" y="1123718"/>
              <a:chExt cx="5442019" cy="2379935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43B4248E-880A-F71E-847C-45777E5FAB90}"/>
                  </a:ext>
                </a:extLst>
              </p:cNvPr>
              <p:cNvSpPr/>
              <p:nvPr/>
            </p:nvSpPr>
            <p:spPr>
              <a:xfrm>
                <a:off x="11778934" y="1257515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D90AE4B0-963E-4A67-AAAE-39EA086DCF47}"/>
                  </a:ext>
                </a:extLst>
              </p:cNvPr>
              <p:cNvSpPr/>
              <p:nvPr/>
            </p:nvSpPr>
            <p:spPr>
              <a:xfrm>
                <a:off x="7251315" y="2589253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화살표: 오른쪽 23">
                <a:extLst>
                  <a:ext uri="{FF2B5EF4-FFF2-40B4-BE49-F238E27FC236}">
                    <a16:creationId xmlns:a16="http://schemas.microsoft.com/office/drawing/2014/main" id="{8E4625F6-7C60-B323-3BCD-266F5F892309}"/>
                  </a:ext>
                </a:extLst>
              </p:cNvPr>
              <p:cNvSpPr/>
              <p:nvPr/>
            </p:nvSpPr>
            <p:spPr>
              <a:xfrm rot="20275926">
                <a:off x="8323540" y="2401980"/>
                <a:ext cx="1676400" cy="446002"/>
              </a:xfrm>
              <a:prstGeom prst="rightArrow">
                <a:avLst>
                  <a:gd name="adj1" fmla="val 23024"/>
                  <a:gd name="adj2" fmla="val 95860"/>
                </a:avLst>
              </a:prstGeom>
              <a:solidFill>
                <a:srgbClr val="FF0000"/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F0BA6DB6-9350-7FBB-3F5B-B3C9E3F9AC1E}"/>
                  </a:ext>
                </a:extLst>
              </p:cNvPr>
              <p:cNvSpPr/>
              <p:nvPr/>
            </p:nvSpPr>
            <p:spPr>
              <a:xfrm>
                <a:off x="9675267" y="1123718"/>
                <a:ext cx="914400" cy="91440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화살표: 오른쪽 25">
                <a:extLst>
                  <a:ext uri="{FF2B5EF4-FFF2-40B4-BE49-F238E27FC236}">
                    <a16:creationId xmlns:a16="http://schemas.microsoft.com/office/drawing/2014/main" id="{DFB7FBB1-8CFE-A6D7-0C23-41DD25B89251}"/>
                  </a:ext>
                </a:extLst>
              </p:cNvPr>
              <p:cNvSpPr/>
              <p:nvPr/>
            </p:nvSpPr>
            <p:spPr>
              <a:xfrm rot="304008">
                <a:off x="10773520" y="1445204"/>
                <a:ext cx="877718" cy="446002"/>
              </a:xfrm>
              <a:prstGeom prst="rightArrow">
                <a:avLst>
                  <a:gd name="adj1" fmla="val 23024"/>
                  <a:gd name="adj2" fmla="val 95860"/>
                </a:avLst>
              </a:prstGeom>
              <a:solidFill>
                <a:srgbClr val="0070C0"/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화살표: 오른쪽 26">
                <a:extLst>
                  <a:ext uri="{FF2B5EF4-FFF2-40B4-BE49-F238E27FC236}">
                    <a16:creationId xmlns:a16="http://schemas.microsoft.com/office/drawing/2014/main" id="{FB3A51C8-D948-A511-78B1-9D123F5571F7}"/>
                  </a:ext>
                </a:extLst>
              </p:cNvPr>
              <p:cNvSpPr/>
              <p:nvPr/>
            </p:nvSpPr>
            <p:spPr>
              <a:xfrm rot="9315910">
                <a:off x="7983434" y="1894916"/>
                <a:ext cx="1676400" cy="446002"/>
              </a:xfrm>
              <a:prstGeom prst="rightArrow">
                <a:avLst>
                  <a:gd name="adj1" fmla="val 23024"/>
                  <a:gd name="adj2" fmla="val 95860"/>
                </a:avLst>
              </a:prstGeom>
              <a:solidFill>
                <a:srgbClr val="FFFF00"/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503B656C-82EF-ECF9-E664-427346963A70}"/>
                </a:ext>
              </a:extLst>
            </p:cNvPr>
            <p:cNvSpPr txBox="1"/>
            <p:nvPr/>
          </p:nvSpPr>
          <p:spPr>
            <a:xfrm>
              <a:off x="12968319" y="3112403"/>
              <a:ext cx="3498469" cy="3962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53"/>
                </a:lnSpc>
              </a:pPr>
              <a:r>
                <a:rPr lang="ko-KR" altLang="en-US" sz="2800" dirty="0">
                  <a:solidFill>
                    <a:srgbClr val="100F0D"/>
                  </a:solidFill>
                  <a:latin typeface="+mj-ea"/>
                  <a:ea typeface="+mj-ea"/>
                </a:rPr>
                <a:t>버프</a:t>
              </a:r>
              <a:endParaRPr lang="en-US" sz="2800" dirty="0">
                <a:solidFill>
                  <a:srgbClr val="100F0D"/>
                </a:solidFill>
                <a:latin typeface="+mj-ea"/>
                <a:ea typeface="+mj-ea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D72E251A-B5D5-B41D-58DA-24E637E567D5}"/>
                </a:ext>
              </a:extLst>
            </p:cNvPr>
            <p:cNvSpPr txBox="1"/>
            <p:nvPr/>
          </p:nvSpPr>
          <p:spPr>
            <a:xfrm>
              <a:off x="9269072" y="3736282"/>
              <a:ext cx="3498469" cy="3962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53"/>
                </a:lnSpc>
              </a:pPr>
              <a:r>
                <a:rPr lang="ko-KR" altLang="en-US" sz="2800" dirty="0">
                  <a:solidFill>
                    <a:srgbClr val="100F0D"/>
                  </a:solidFill>
                  <a:latin typeface="+mj-ea"/>
                  <a:ea typeface="+mj-ea"/>
                </a:rPr>
                <a:t>딜</a:t>
              </a:r>
              <a:endParaRPr lang="en-US" sz="2800" dirty="0">
                <a:solidFill>
                  <a:srgbClr val="100F0D"/>
                </a:solidFill>
                <a:latin typeface="+mj-ea"/>
                <a:ea typeface="+mj-ea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7D9572A8-DA3C-08D5-AD8F-B5EC237FFE98}"/>
                </a:ext>
              </a:extLst>
            </p:cNvPr>
            <p:cNvSpPr txBox="1"/>
            <p:nvPr/>
          </p:nvSpPr>
          <p:spPr>
            <a:xfrm>
              <a:off x="9253065" y="2739785"/>
              <a:ext cx="3498469" cy="3962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53"/>
                </a:lnSpc>
              </a:pPr>
              <a:r>
                <a:rPr lang="ko-KR" altLang="en-US" sz="2800" dirty="0">
                  <a:solidFill>
                    <a:srgbClr val="100F0D"/>
                  </a:solidFill>
                  <a:latin typeface="+mj-ea"/>
                  <a:ea typeface="+mj-ea"/>
                </a:rPr>
                <a:t>견제</a:t>
              </a:r>
              <a:endParaRPr lang="en-US" sz="2800" dirty="0">
                <a:solidFill>
                  <a:srgbClr val="100F0D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7" name="TextBox 8">
            <a:extLst>
              <a:ext uri="{FF2B5EF4-FFF2-40B4-BE49-F238E27FC236}">
                <a16:creationId xmlns:a16="http://schemas.microsoft.com/office/drawing/2014/main" id="{24764327-ECFD-FF73-33E6-1A07F24321A4}"/>
              </a:ext>
            </a:extLst>
          </p:cNvPr>
          <p:cNvSpPr txBox="1"/>
          <p:nvPr/>
        </p:nvSpPr>
        <p:spPr>
          <a:xfrm>
            <a:off x="5947582" y="8092293"/>
            <a:ext cx="11442267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2800" dirty="0">
                <a:solidFill>
                  <a:srgbClr val="100F0D"/>
                </a:solidFill>
                <a:latin typeface="+mj-ea"/>
                <a:ea typeface="+mj-ea"/>
              </a:rPr>
              <a:t>일반적인 서포터의 포지션보다 앞에 위치하여 먼저 공격 받는 것을 유도</a:t>
            </a:r>
            <a:endParaRPr lang="en-US" altLang="ko-KR" sz="2800" dirty="0">
              <a:solidFill>
                <a:srgbClr val="100F0D"/>
              </a:solidFill>
              <a:latin typeface="+mj-ea"/>
              <a:ea typeface="+mj-ea"/>
            </a:endParaRPr>
          </a:p>
          <a:p>
            <a:pPr algn="ctr">
              <a:lnSpc>
                <a:spcPts val="2953"/>
              </a:lnSpc>
            </a:pPr>
            <a:r>
              <a:rPr lang="ko-KR" altLang="en-US" sz="2800" dirty="0">
                <a:solidFill>
                  <a:srgbClr val="100F0D"/>
                </a:solidFill>
                <a:latin typeface="+mj-ea"/>
                <a:ea typeface="+mj-ea"/>
              </a:rPr>
              <a:t>적과 아군 딜러 사이에서 탱커처럼 적을 방해한다</a:t>
            </a:r>
            <a:r>
              <a:rPr lang="en-US" altLang="ko-KR" sz="2800" dirty="0">
                <a:solidFill>
                  <a:srgbClr val="100F0D"/>
                </a:solidFill>
                <a:latin typeface="+mj-ea"/>
                <a:ea typeface="+mj-ea"/>
              </a:rPr>
              <a:t>.</a:t>
            </a:r>
          </a:p>
          <a:p>
            <a:pPr algn="ctr">
              <a:lnSpc>
                <a:spcPts val="2953"/>
              </a:lnSpc>
            </a:pPr>
            <a:r>
              <a:rPr lang="en-US" altLang="ko-KR" sz="2800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</a:p>
          <a:p>
            <a:pPr algn="ctr">
              <a:lnSpc>
                <a:spcPts val="2953"/>
              </a:lnSpc>
            </a:pPr>
            <a:r>
              <a:rPr lang="ko-KR" altLang="en-US" sz="2800" dirty="0">
                <a:solidFill>
                  <a:srgbClr val="100F0D"/>
                </a:solidFill>
                <a:latin typeface="+mj-ea"/>
                <a:ea typeface="+mj-ea"/>
              </a:rPr>
              <a:t>단 일반적인 탱커처럼 적을 향해 접근하거나 </a:t>
            </a:r>
            <a:r>
              <a:rPr lang="ko-KR" altLang="en-US" sz="2800" dirty="0" err="1">
                <a:solidFill>
                  <a:srgbClr val="100F0D"/>
                </a:solidFill>
                <a:latin typeface="+mj-ea"/>
                <a:ea typeface="+mj-ea"/>
              </a:rPr>
              <a:t>위해를</a:t>
            </a:r>
            <a:r>
              <a:rPr lang="ko-KR" altLang="en-US" sz="2800" dirty="0">
                <a:solidFill>
                  <a:srgbClr val="100F0D"/>
                </a:solidFill>
                <a:latin typeface="+mj-ea"/>
                <a:ea typeface="+mj-ea"/>
              </a:rPr>
              <a:t> 가하지는 않는다</a:t>
            </a:r>
            <a:r>
              <a:rPr lang="en-US" altLang="ko-KR" sz="2800" dirty="0">
                <a:solidFill>
                  <a:srgbClr val="100F0D"/>
                </a:solidFill>
                <a:latin typeface="+mj-ea"/>
                <a:ea typeface="+mj-ea"/>
              </a:rPr>
              <a:t>. </a:t>
            </a:r>
            <a:endParaRPr lang="en-US" sz="2800" dirty="0">
              <a:solidFill>
                <a:srgbClr val="100F0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94702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1901F25-9F6B-7E16-6F80-22609DD22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1662868"/>
            <a:ext cx="8152619" cy="5211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4"/>
          <p:cNvSpPr txBox="1"/>
          <p:nvPr/>
        </p:nvSpPr>
        <p:spPr>
          <a:xfrm>
            <a:off x="140133" y="-190500"/>
            <a:ext cx="11442267" cy="1452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12672"/>
              </a:lnSpc>
              <a:spcBef>
                <a:spcPct val="0"/>
              </a:spcBef>
            </a:pPr>
            <a:r>
              <a:rPr lang="en-US" sz="6000" dirty="0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03. </a:t>
            </a:r>
            <a:r>
              <a:rPr lang="ko-KR" altLang="en-US" sz="6000" dirty="0" err="1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드러그</a:t>
            </a:r>
            <a:r>
              <a:rPr lang="ko-KR" altLang="en-US" sz="6000" dirty="0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 </a:t>
            </a:r>
            <a:r>
              <a:rPr lang="en-US" altLang="ko-KR" sz="2800" dirty="0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– </a:t>
            </a:r>
            <a:r>
              <a:rPr lang="ko-KR" altLang="en-US" sz="2800" dirty="0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약물 중독에 빠진 음침한 약제사</a:t>
            </a:r>
            <a:endParaRPr lang="en-US" sz="6000" dirty="0">
              <a:solidFill>
                <a:srgbClr val="19171E"/>
              </a:solidFill>
              <a:latin typeface="210 아일랜드" panose="020B0600000101010101" charset="-127"/>
              <a:ea typeface="210 아일랜드" panose="020B0600000101010101" charset="-127"/>
            </a:endParaRPr>
          </a:p>
        </p:txBody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5B11D0EC-0309-6BBB-99CA-70C1C12282D3}"/>
              </a:ext>
            </a:extLst>
          </p:cNvPr>
          <p:cNvSpPr/>
          <p:nvPr/>
        </p:nvSpPr>
        <p:spPr>
          <a:xfrm>
            <a:off x="1025617" y="2255064"/>
            <a:ext cx="1981202" cy="535153"/>
          </a:xfrm>
          <a:custGeom>
            <a:avLst/>
            <a:gdLst/>
            <a:ahLst/>
            <a:cxnLst/>
            <a:rect l="l" t="t" r="r" b="b"/>
            <a:pathLst>
              <a:path w="921408" h="140946">
                <a:moveTo>
                  <a:pt x="0" y="0"/>
                </a:moveTo>
                <a:lnTo>
                  <a:pt x="921408" y="0"/>
                </a:lnTo>
                <a:lnTo>
                  <a:pt x="921408" y="140946"/>
                </a:lnTo>
                <a:lnTo>
                  <a:pt x="0" y="140946"/>
                </a:lnTo>
                <a:close/>
              </a:path>
            </a:pathLst>
          </a:custGeom>
          <a:solidFill>
            <a:srgbClr val="19171E"/>
          </a:solidFill>
        </p:spPr>
        <p:txBody>
          <a:bodyPr/>
          <a:lstStyle/>
          <a:p>
            <a:pPr algn="ctr"/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이름</a:t>
            </a:r>
          </a:p>
        </p:txBody>
      </p:sp>
      <p:sp>
        <p:nvSpPr>
          <p:cNvPr id="36" name="TextBox 8">
            <a:extLst>
              <a:ext uri="{FF2B5EF4-FFF2-40B4-BE49-F238E27FC236}">
                <a16:creationId xmlns:a16="http://schemas.microsoft.com/office/drawing/2014/main" id="{B2620204-2CB9-E0AF-3109-5F9F36B99F21}"/>
              </a:ext>
            </a:extLst>
          </p:cNvPr>
          <p:cNvSpPr txBox="1"/>
          <p:nvPr/>
        </p:nvSpPr>
        <p:spPr>
          <a:xfrm>
            <a:off x="3418787" y="2348299"/>
            <a:ext cx="3498469" cy="396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2800" dirty="0" err="1">
                <a:solidFill>
                  <a:srgbClr val="100F0D"/>
                </a:solidFill>
                <a:latin typeface="+mn-ea"/>
              </a:rPr>
              <a:t>드러그</a:t>
            </a:r>
            <a:endParaRPr lang="en-US" sz="2800" dirty="0">
              <a:solidFill>
                <a:srgbClr val="100F0D"/>
              </a:solidFill>
              <a:latin typeface="+mn-ea"/>
            </a:endParaRPr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8823DF45-A421-C82F-3731-164671757CC7}"/>
              </a:ext>
            </a:extLst>
          </p:cNvPr>
          <p:cNvSpPr/>
          <p:nvPr/>
        </p:nvSpPr>
        <p:spPr>
          <a:xfrm>
            <a:off x="1036611" y="3439459"/>
            <a:ext cx="1981202" cy="535153"/>
          </a:xfrm>
          <a:custGeom>
            <a:avLst/>
            <a:gdLst/>
            <a:ahLst/>
            <a:cxnLst/>
            <a:rect l="l" t="t" r="r" b="b"/>
            <a:pathLst>
              <a:path w="921408" h="140946">
                <a:moveTo>
                  <a:pt x="0" y="0"/>
                </a:moveTo>
                <a:lnTo>
                  <a:pt x="921408" y="0"/>
                </a:lnTo>
                <a:lnTo>
                  <a:pt x="921408" y="140946"/>
                </a:lnTo>
                <a:lnTo>
                  <a:pt x="0" y="140946"/>
                </a:lnTo>
                <a:close/>
              </a:path>
            </a:pathLst>
          </a:custGeom>
          <a:solidFill>
            <a:srgbClr val="19171E"/>
          </a:solidFill>
        </p:spPr>
        <p:txBody>
          <a:bodyPr/>
          <a:lstStyle/>
          <a:p>
            <a:pPr algn="ctr"/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나이</a:t>
            </a:r>
          </a:p>
        </p:txBody>
      </p:sp>
      <p:sp>
        <p:nvSpPr>
          <p:cNvPr id="40" name="TextBox 8">
            <a:extLst>
              <a:ext uri="{FF2B5EF4-FFF2-40B4-BE49-F238E27FC236}">
                <a16:creationId xmlns:a16="http://schemas.microsoft.com/office/drawing/2014/main" id="{047F0815-270A-173F-C66A-5A89BA6CC905}"/>
              </a:ext>
            </a:extLst>
          </p:cNvPr>
          <p:cNvSpPr txBox="1"/>
          <p:nvPr/>
        </p:nvSpPr>
        <p:spPr>
          <a:xfrm>
            <a:off x="3429781" y="3532694"/>
            <a:ext cx="3498469" cy="396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en-US" sz="2800" dirty="0">
                <a:solidFill>
                  <a:srgbClr val="100F0D"/>
                </a:solidFill>
                <a:latin typeface="+mn-ea"/>
              </a:rPr>
              <a:t>28</a:t>
            </a:r>
            <a:r>
              <a:rPr lang="ko-KR" altLang="en-US" sz="2800" dirty="0">
                <a:solidFill>
                  <a:srgbClr val="100F0D"/>
                </a:solidFill>
                <a:latin typeface="+mn-ea"/>
              </a:rPr>
              <a:t>세</a:t>
            </a:r>
            <a:endParaRPr lang="en-US" sz="2800" dirty="0">
              <a:solidFill>
                <a:srgbClr val="100F0D"/>
              </a:solidFill>
              <a:latin typeface="+mn-ea"/>
            </a:endParaRPr>
          </a:p>
        </p:txBody>
      </p:sp>
      <p:sp>
        <p:nvSpPr>
          <p:cNvPr id="45" name="Freeform 6">
            <a:extLst>
              <a:ext uri="{FF2B5EF4-FFF2-40B4-BE49-F238E27FC236}">
                <a16:creationId xmlns:a16="http://schemas.microsoft.com/office/drawing/2014/main" id="{42401CA6-D21D-59C3-7A94-F6821D047E7F}"/>
              </a:ext>
            </a:extLst>
          </p:cNvPr>
          <p:cNvSpPr/>
          <p:nvPr/>
        </p:nvSpPr>
        <p:spPr>
          <a:xfrm>
            <a:off x="1025617" y="4717089"/>
            <a:ext cx="1981202" cy="535153"/>
          </a:xfrm>
          <a:custGeom>
            <a:avLst/>
            <a:gdLst/>
            <a:ahLst/>
            <a:cxnLst/>
            <a:rect l="l" t="t" r="r" b="b"/>
            <a:pathLst>
              <a:path w="921408" h="140946">
                <a:moveTo>
                  <a:pt x="0" y="0"/>
                </a:moveTo>
                <a:lnTo>
                  <a:pt x="921408" y="0"/>
                </a:lnTo>
                <a:lnTo>
                  <a:pt x="921408" y="140946"/>
                </a:lnTo>
                <a:lnTo>
                  <a:pt x="0" y="140946"/>
                </a:lnTo>
                <a:close/>
              </a:path>
            </a:pathLst>
          </a:custGeom>
          <a:solidFill>
            <a:srgbClr val="19171E"/>
          </a:solidFill>
        </p:spPr>
        <p:txBody>
          <a:bodyPr/>
          <a:lstStyle/>
          <a:p>
            <a:pPr algn="ctr"/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성별</a:t>
            </a:r>
          </a:p>
        </p:txBody>
      </p:sp>
      <p:sp>
        <p:nvSpPr>
          <p:cNvPr id="46" name="TextBox 8">
            <a:extLst>
              <a:ext uri="{FF2B5EF4-FFF2-40B4-BE49-F238E27FC236}">
                <a16:creationId xmlns:a16="http://schemas.microsoft.com/office/drawing/2014/main" id="{D83A4497-AB10-5682-A793-C03104D3671A}"/>
              </a:ext>
            </a:extLst>
          </p:cNvPr>
          <p:cNvSpPr txBox="1"/>
          <p:nvPr/>
        </p:nvSpPr>
        <p:spPr>
          <a:xfrm>
            <a:off x="3418787" y="4810324"/>
            <a:ext cx="3498469" cy="396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2800" dirty="0">
                <a:solidFill>
                  <a:srgbClr val="100F0D"/>
                </a:solidFill>
                <a:latin typeface="+mn-ea"/>
              </a:rPr>
              <a:t>여</a:t>
            </a:r>
            <a:endParaRPr lang="en-US" sz="2800" dirty="0">
              <a:solidFill>
                <a:srgbClr val="100F0D"/>
              </a:solidFill>
              <a:latin typeface="+mn-ea"/>
            </a:endParaRPr>
          </a:p>
        </p:txBody>
      </p:sp>
      <p:sp>
        <p:nvSpPr>
          <p:cNvPr id="47" name="Freeform 6">
            <a:extLst>
              <a:ext uri="{FF2B5EF4-FFF2-40B4-BE49-F238E27FC236}">
                <a16:creationId xmlns:a16="http://schemas.microsoft.com/office/drawing/2014/main" id="{85D59590-B787-4D0F-D1D0-50BBC8B6559B}"/>
              </a:ext>
            </a:extLst>
          </p:cNvPr>
          <p:cNvSpPr/>
          <p:nvPr/>
        </p:nvSpPr>
        <p:spPr>
          <a:xfrm>
            <a:off x="1036611" y="5989982"/>
            <a:ext cx="1981202" cy="535153"/>
          </a:xfrm>
          <a:custGeom>
            <a:avLst/>
            <a:gdLst/>
            <a:ahLst/>
            <a:cxnLst/>
            <a:rect l="l" t="t" r="r" b="b"/>
            <a:pathLst>
              <a:path w="921408" h="140946">
                <a:moveTo>
                  <a:pt x="0" y="0"/>
                </a:moveTo>
                <a:lnTo>
                  <a:pt x="921408" y="0"/>
                </a:lnTo>
                <a:lnTo>
                  <a:pt x="921408" y="140946"/>
                </a:lnTo>
                <a:lnTo>
                  <a:pt x="0" y="140946"/>
                </a:lnTo>
                <a:close/>
              </a:path>
            </a:pathLst>
          </a:custGeom>
          <a:solidFill>
            <a:srgbClr val="19171E"/>
          </a:solidFill>
        </p:spPr>
        <p:txBody>
          <a:bodyPr/>
          <a:lstStyle/>
          <a:p>
            <a:pPr algn="ctr"/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키</a:t>
            </a:r>
          </a:p>
        </p:txBody>
      </p:sp>
      <p:sp>
        <p:nvSpPr>
          <p:cNvPr id="48" name="TextBox 8">
            <a:extLst>
              <a:ext uri="{FF2B5EF4-FFF2-40B4-BE49-F238E27FC236}">
                <a16:creationId xmlns:a16="http://schemas.microsoft.com/office/drawing/2014/main" id="{33232D2E-9005-B937-71AF-2CF2121F5CAD}"/>
              </a:ext>
            </a:extLst>
          </p:cNvPr>
          <p:cNvSpPr txBox="1"/>
          <p:nvPr/>
        </p:nvSpPr>
        <p:spPr>
          <a:xfrm>
            <a:off x="3429781" y="6083217"/>
            <a:ext cx="3498469" cy="396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en-US" sz="2800" dirty="0">
                <a:solidFill>
                  <a:srgbClr val="100F0D"/>
                </a:solidFill>
                <a:latin typeface="+mn-ea"/>
              </a:rPr>
              <a:t>158CM</a:t>
            </a:r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99D6A01C-05CB-2C64-1A53-DCD1BC0CA1DB}"/>
              </a:ext>
            </a:extLst>
          </p:cNvPr>
          <p:cNvSpPr/>
          <p:nvPr/>
        </p:nvSpPr>
        <p:spPr>
          <a:xfrm>
            <a:off x="1039721" y="7272349"/>
            <a:ext cx="1981202" cy="535153"/>
          </a:xfrm>
          <a:custGeom>
            <a:avLst/>
            <a:gdLst/>
            <a:ahLst/>
            <a:cxnLst/>
            <a:rect l="l" t="t" r="r" b="b"/>
            <a:pathLst>
              <a:path w="921408" h="140946">
                <a:moveTo>
                  <a:pt x="0" y="0"/>
                </a:moveTo>
                <a:lnTo>
                  <a:pt x="921408" y="0"/>
                </a:lnTo>
                <a:lnTo>
                  <a:pt x="921408" y="140946"/>
                </a:lnTo>
                <a:lnTo>
                  <a:pt x="0" y="140946"/>
                </a:lnTo>
                <a:close/>
              </a:path>
            </a:pathLst>
          </a:custGeom>
          <a:solidFill>
            <a:srgbClr val="19171E"/>
          </a:solidFill>
        </p:spPr>
        <p:txBody>
          <a:bodyPr/>
          <a:lstStyle/>
          <a:p>
            <a:pPr algn="ctr"/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성격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C2211AFC-BC39-B5B0-0AEF-56363CCDB4FF}"/>
              </a:ext>
            </a:extLst>
          </p:cNvPr>
          <p:cNvSpPr txBox="1"/>
          <p:nvPr/>
        </p:nvSpPr>
        <p:spPr>
          <a:xfrm>
            <a:off x="3429781" y="7149433"/>
            <a:ext cx="8152619" cy="780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2800" dirty="0">
                <a:solidFill>
                  <a:srgbClr val="100F0D"/>
                </a:solidFill>
                <a:latin typeface="+mn-ea"/>
              </a:rPr>
              <a:t>음침함</a:t>
            </a:r>
            <a:r>
              <a:rPr lang="en-US" altLang="ko-KR" sz="2800" dirty="0">
                <a:solidFill>
                  <a:srgbClr val="100F0D"/>
                </a:solidFill>
                <a:latin typeface="+mn-ea"/>
              </a:rPr>
              <a:t>, </a:t>
            </a:r>
            <a:r>
              <a:rPr lang="ko-KR" altLang="en-US" sz="2800" dirty="0">
                <a:solidFill>
                  <a:srgbClr val="100F0D"/>
                </a:solidFill>
                <a:latin typeface="+mn-ea"/>
              </a:rPr>
              <a:t>조용함</a:t>
            </a:r>
            <a:r>
              <a:rPr lang="en-US" altLang="ko-KR" sz="2800" dirty="0">
                <a:solidFill>
                  <a:srgbClr val="100F0D"/>
                </a:solidFill>
                <a:latin typeface="+mn-ea"/>
              </a:rPr>
              <a:t>, </a:t>
            </a:r>
            <a:r>
              <a:rPr lang="ko-KR" altLang="en-US" sz="2800" dirty="0">
                <a:solidFill>
                  <a:srgbClr val="100F0D"/>
                </a:solidFill>
                <a:latin typeface="+mn-ea"/>
              </a:rPr>
              <a:t>인간관계가 협소함</a:t>
            </a:r>
            <a:r>
              <a:rPr lang="en-US" altLang="ko-KR" sz="2800" dirty="0">
                <a:solidFill>
                  <a:srgbClr val="100F0D"/>
                </a:solidFill>
                <a:latin typeface="+mn-ea"/>
              </a:rPr>
              <a:t>, </a:t>
            </a:r>
            <a:r>
              <a:rPr lang="ko-KR" altLang="en-US" sz="2800" dirty="0">
                <a:solidFill>
                  <a:srgbClr val="100F0D"/>
                </a:solidFill>
                <a:latin typeface="+mn-ea"/>
              </a:rPr>
              <a:t>낮은 어휘력</a:t>
            </a:r>
            <a:r>
              <a:rPr lang="en-US" altLang="ko-KR" sz="2800" dirty="0">
                <a:solidFill>
                  <a:srgbClr val="100F0D"/>
                </a:solidFill>
                <a:latin typeface="+mn-ea"/>
              </a:rPr>
              <a:t>, </a:t>
            </a:r>
            <a:r>
              <a:rPr lang="ko-KR" altLang="en-US" sz="2800" dirty="0">
                <a:solidFill>
                  <a:srgbClr val="100F0D"/>
                </a:solidFill>
                <a:latin typeface="+mn-ea"/>
              </a:rPr>
              <a:t>더듬는 말투</a:t>
            </a:r>
            <a:r>
              <a:rPr lang="en-US" altLang="ko-KR" sz="2800" dirty="0">
                <a:solidFill>
                  <a:srgbClr val="100F0D"/>
                </a:solidFill>
                <a:latin typeface="+mn-ea"/>
              </a:rPr>
              <a:t>, </a:t>
            </a:r>
            <a:r>
              <a:rPr lang="ko-KR" altLang="en-US" sz="2800" dirty="0">
                <a:solidFill>
                  <a:srgbClr val="100F0D"/>
                </a:solidFill>
                <a:latin typeface="+mn-ea"/>
              </a:rPr>
              <a:t>약에 의한 광기</a:t>
            </a:r>
            <a:endParaRPr lang="en-US" sz="2800" dirty="0">
              <a:solidFill>
                <a:srgbClr val="100F0D"/>
              </a:solidFill>
              <a:latin typeface="+mn-ea"/>
            </a:endParaRPr>
          </a:p>
        </p:txBody>
      </p:sp>
      <p:sp>
        <p:nvSpPr>
          <p:cNvPr id="2" name="Freeform 6">
            <a:extLst>
              <a:ext uri="{FF2B5EF4-FFF2-40B4-BE49-F238E27FC236}">
                <a16:creationId xmlns:a16="http://schemas.microsoft.com/office/drawing/2014/main" id="{AC54D7CB-7885-237A-9BCA-D1F74905026E}"/>
              </a:ext>
            </a:extLst>
          </p:cNvPr>
          <p:cNvSpPr/>
          <p:nvPr/>
        </p:nvSpPr>
        <p:spPr>
          <a:xfrm>
            <a:off x="1036611" y="8603803"/>
            <a:ext cx="1981202" cy="535153"/>
          </a:xfrm>
          <a:custGeom>
            <a:avLst/>
            <a:gdLst/>
            <a:ahLst/>
            <a:cxnLst/>
            <a:rect l="l" t="t" r="r" b="b"/>
            <a:pathLst>
              <a:path w="921408" h="140946">
                <a:moveTo>
                  <a:pt x="0" y="0"/>
                </a:moveTo>
                <a:lnTo>
                  <a:pt x="921408" y="0"/>
                </a:lnTo>
                <a:lnTo>
                  <a:pt x="921408" y="140946"/>
                </a:lnTo>
                <a:lnTo>
                  <a:pt x="0" y="140946"/>
                </a:lnTo>
                <a:close/>
              </a:path>
            </a:pathLst>
          </a:custGeom>
          <a:solidFill>
            <a:srgbClr val="19171E"/>
          </a:solidFill>
        </p:spPr>
        <p:txBody>
          <a:bodyPr/>
          <a:lstStyle/>
          <a:p>
            <a:pPr algn="ctr"/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디자인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8F97AEA7-879D-B8EB-87F3-2D3345BE3636}"/>
              </a:ext>
            </a:extLst>
          </p:cNvPr>
          <p:cNvSpPr txBox="1"/>
          <p:nvPr/>
        </p:nvSpPr>
        <p:spPr>
          <a:xfrm>
            <a:off x="3619147" y="8480887"/>
            <a:ext cx="7773885" cy="780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2800" dirty="0">
                <a:solidFill>
                  <a:srgbClr val="100F0D"/>
                </a:solidFill>
                <a:latin typeface="+mn-ea"/>
              </a:rPr>
              <a:t>정리 안된 머리</a:t>
            </a:r>
            <a:r>
              <a:rPr lang="en-US" altLang="ko-KR" sz="2800" dirty="0">
                <a:solidFill>
                  <a:srgbClr val="100F0D"/>
                </a:solidFill>
                <a:latin typeface="+mn-ea"/>
              </a:rPr>
              <a:t>, </a:t>
            </a:r>
            <a:r>
              <a:rPr lang="ko-KR" altLang="en-US" sz="2800" dirty="0">
                <a:solidFill>
                  <a:srgbClr val="100F0D"/>
                </a:solidFill>
                <a:latin typeface="+mn-ea"/>
              </a:rPr>
              <a:t>더러운</a:t>
            </a:r>
            <a:r>
              <a:rPr lang="en-US" altLang="ko-KR" sz="2800" dirty="0">
                <a:solidFill>
                  <a:srgbClr val="100F0D"/>
                </a:solidFill>
                <a:latin typeface="+mn-ea"/>
              </a:rPr>
              <a:t> </a:t>
            </a:r>
            <a:r>
              <a:rPr lang="ko-KR" altLang="en-US" sz="2800" dirty="0">
                <a:solidFill>
                  <a:srgbClr val="100F0D"/>
                </a:solidFill>
                <a:latin typeface="+mn-ea"/>
              </a:rPr>
              <a:t>앞치마</a:t>
            </a:r>
            <a:r>
              <a:rPr lang="en-US" altLang="ko-KR" sz="2800" dirty="0">
                <a:solidFill>
                  <a:srgbClr val="100F0D"/>
                </a:solidFill>
                <a:latin typeface="+mn-ea"/>
              </a:rPr>
              <a:t>, </a:t>
            </a:r>
            <a:r>
              <a:rPr lang="ko-KR" altLang="en-US" sz="2800" dirty="0">
                <a:solidFill>
                  <a:srgbClr val="100F0D"/>
                </a:solidFill>
                <a:latin typeface="+mn-ea"/>
              </a:rPr>
              <a:t>가축용 주사기</a:t>
            </a:r>
            <a:r>
              <a:rPr lang="en-US" altLang="ko-KR" sz="2800" dirty="0">
                <a:solidFill>
                  <a:srgbClr val="100F0D"/>
                </a:solidFill>
                <a:latin typeface="+mn-ea"/>
              </a:rPr>
              <a:t>, </a:t>
            </a:r>
            <a:r>
              <a:rPr lang="ko-KR" altLang="en-US" sz="2800" dirty="0">
                <a:solidFill>
                  <a:srgbClr val="100F0D"/>
                </a:solidFill>
                <a:latin typeface="+mn-ea"/>
              </a:rPr>
              <a:t>하얀 피부</a:t>
            </a:r>
            <a:r>
              <a:rPr lang="en-US" altLang="ko-KR" sz="2800" dirty="0">
                <a:solidFill>
                  <a:srgbClr val="100F0D"/>
                </a:solidFill>
                <a:latin typeface="+mn-ea"/>
              </a:rPr>
              <a:t>, </a:t>
            </a:r>
            <a:r>
              <a:rPr lang="ko-KR" altLang="en-US" sz="2800" dirty="0">
                <a:solidFill>
                  <a:srgbClr val="100F0D"/>
                </a:solidFill>
                <a:latin typeface="+mn-ea"/>
              </a:rPr>
              <a:t>충혈된 눈</a:t>
            </a:r>
            <a:endParaRPr lang="en-US" sz="2800" dirty="0">
              <a:solidFill>
                <a:srgbClr val="100F0D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8061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40133" y="-190500"/>
            <a:ext cx="11442267" cy="1452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12672"/>
              </a:lnSpc>
              <a:spcBef>
                <a:spcPct val="0"/>
              </a:spcBef>
            </a:pPr>
            <a:r>
              <a:rPr lang="en-US" sz="6000" dirty="0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03. </a:t>
            </a:r>
            <a:r>
              <a:rPr lang="ko-KR" altLang="en-US" sz="6000" dirty="0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캐릭터 스토리</a:t>
            </a:r>
            <a:endParaRPr lang="en-US" sz="6000" dirty="0">
              <a:solidFill>
                <a:srgbClr val="19171E"/>
              </a:solidFill>
              <a:latin typeface="210 아일랜드" panose="020B0600000101010101" charset="-127"/>
              <a:ea typeface="210 아일랜드" panose="020B0600000101010101" charset="-127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65E7B51C-435D-005C-DC52-3FF721CC464D}"/>
              </a:ext>
            </a:extLst>
          </p:cNvPr>
          <p:cNvSpPr txBox="1"/>
          <p:nvPr/>
        </p:nvSpPr>
        <p:spPr>
          <a:xfrm>
            <a:off x="533400" y="2400300"/>
            <a:ext cx="9940343" cy="6540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en-US" altLang="ko-KR" sz="3200" dirty="0">
                <a:solidFill>
                  <a:srgbClr val="5F4B8B"/>
                </a:solidFill>
                <a:latin typeface="+mn-ea"/>
              </a:rPr>
              <a:t>“</a:t>
            </a:r>
            <a:r>
              <a:rPr lang="ko-KR" altLang="en-US" sz="3200" dirty="0">
                <a:solidFill>
                  <a:srgbClr val="5F4B8B"/>
                </a:solidFill>
                <a:latin typeface="+mn-ea"/>
              </a:rPr>
              <a:t>야</a:t>
            </a:r>
            <a:r>
              <a:rPr lang="en-US" altLang="ko-KR" sz="3200" dirty="0">
                <a:solidFill>
                  <a:srgbClr val="5F4B8B"/>
                </a:solidFill>
                <a:latin typeface="+mn-ea"/>
              </a:rPr>
              <a:t>..</a:t>
            </a:r>
            <a:r>
              <a:rPr lang="ko-KR" altLang="en-US" sz="3200" dirty="0">
                <a:solidFill>
                  <a:srgbClr val="5F4B8B"/>
                </a:solidFill>
                <a:latin typeface="+mn-ea"/>
              </a:rPr>
              <a:t>약</a:t>
            </a:r>
            <a:r>
              <a:rPr lang="en-US" altLang="ko-KR" sz="3200" dirty="0">
                <a:solidFill>
                  <a:srgbClr val="5F4B8B"/>
                </a:solidFill>
                <a:latin typeface="+mn-ea"/>
              </a:rPr>
              <a:t>.. </a:t>
            </a:r>
            <a:r>
              <a:rPr lang="ko-KR" altLang="en-US" sz="3200" dirty="0">
                <a:solidFill>
                  <a:srgbClr val="5F4B8B"/>
                </a:solidFill>
                <a:latin typeface="+mn-ea"/>
              </a:rPr>
              <a:t>혹시 다</a:t>
            </a:r>
            <a:r>
              <a:rPr lang="en-US" altLang="ko-KR" sz="3200" dirty="0">
                <a:solidFill>
                  <a:srgbClr val="5F4B8B"/>
                </a:solidFill>
                <a:latin typeface="+mn-ea"/>
              </a:rPr>
              <a:t>..</a:t>
            </a:r>
            <a:r>
              <a:rPr lang="ko-KR" altLang="en-US" sz="3200" dirty="0">
                <a:solidFill>
                  <a:srgbClr val="5F4B8B"/>
                </a:solidFill>
                <a:latin typeface="+mn-ea"/>
              </a:rPr>
              <a:t>당신도 야</a:t>
            </a:r>
            <a:r>
              <a:rPr lang="en-US" altLang="ko-KR" sz="3200" dirty="0">
                <a:solidFill>
                  <a:srgbClr val="5F4B8B"/>
                </a:solidFill>
                <a:latin typeface="+mn-ea"/>
              </a:rPr>
              <a:t>..</a:t>
            </a:r>
            <a:r>
              <a:rPr lang="ko-KR" altLang="en-US" sz="3200" dirty="0">
                <a:solidFill>
                  <a:srgbClr val="5F4B8B"/>
                </a:solidFill>
                <a:latin typeface="+mn-ea"/>
              </a:rPr>
              <a:t>약이 피</a:t>
            </a:r>
            <a:r>
              <a:rPr lang="en-US" altLang="ko-KR" sz="3200" dirty="0">
                <a:solidFill>
                  <a:srgbClr val="5F4B8B"/>
                </a:solidFill>
                <a:latin typeface="+mn-ea"/>
              </a:rPr>
              <a:t>..</a:t>
            </a:r>
            <a:r>
              <a:rPr lang="ko-KR" altLang="en-US" sz="3200" dirty="0">
                <a:solidFill>
                  <a:srgbClr val="5F4B8B"/>
                </a:solidFill>
                <a:latin typeface="+mn-ea"/>
              </a:rPr>
              <a:t>필</a:t>
            </a:r>
            <a:r>
              <a:rPr lang="en-US" altLang="ko-KR" sz="3200" dirty="0">
                <a:solidFill>
                  <a:srgbClr val="5F4B8B"/>
                </a:solidFill>
                <a:latin typeface="+mn-ea"/>
              </a:rPr>
              <a:t>...</a:t>
            </a:r>
            <a:r>
              <a:rPr lang="ko-KR" altLang="en-US" sz="3200" dirty="0">
                <a:solidFill>
                  <a:srgbClr val="5F4B8B"/>
                </a:solidFill>
                <a:latin typeface="+mn-ea"/>
              </a:rPr>
              <a:t>필요한가요</a:t>
            </a:r>
            <a:r>
              <a:rPr lang="en-US" altLang="ko-KR" sz="3200" dirty="0">
                <a:solidFill>
                  <a:srgbClr val="5F4B8B"/>
                </a:solidFill>
                <a:latin typeface="+mn-ea"/>
              </a:rPr>
              <a:t>?”</a:t>
            </a:r>
          </a:p>
          <a:p>
            <a:pPr algn="ctr">
              <a:lnSpc>
                <a:spcPts val="2953"/>
              </a:lnSpc>
            </a:pPr>
            <a:endParaRPr lang="en-US" sz="2800" dirty="0">
              <a:solidFill>
                <a:srgbClr val="5F4B8B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r>
              <a:rPr lang="ko-KR" altLang="en-US" sz="2400" dirty="0">
                <a:solidFill>
                  <a:srgbClr val="19171E"/>
                </a:solidFill>
                <a:latin typeface="+mn-ea"/>
              </a:rPr>
              <a:t>시골에서 작은 약국을 운영하던 약제사</a:t>
            </a:r>
            <a:r>
              <a:rPr lang="en-US" altLang="ko-KR" sz="2400" dirty="0">
                <a:solidFill>
                  <a:srgbClr val="19171E"/>
                </a:solidFill>
                <a:latin typeface="+mn-ea"/>
              </a:rPr>
              <a:t>.</a:t>
            </a:r>
          </a:p>
          <a:p>
            <a:pPr algn="ctr">
              <a:lnSpc>
                <a:spcPts val="2953"/>
              </a:lnSpc>
            </a:pPr>
            <a:r>
              <a:rPr lang="ko-KR" altLang="en-US" sz="2400" dirty="0">
                <a:solidFill>
                  <a:srgbClr val="19171E"/>
                </a:solidFill>
                <a:latin typeface="+mn-ea"/>
              </a:rPr>
              <a:t>그녀가 만드는 약은 아주 뛰어난 효과를 보였고 </a:t>
            </a:r>
            <a:endParaRPr lang="en-US" altLang="ko-KR" sz="2400" dirty="0">
              <a:solidFill>
                <a:srgbClr val="19171E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r>
              <a:rPr lang="ko-KR" altLang="en-US" sz="2400" dirty="0">
                <a:solidFill>
                  <a:srgbClr val="19171E"/>
                </a:solidFill>
                <a:latin typeface="+mn-ea"/>
              </a:rPr>
              <a:t>주변 사람들에게 만병통치약이라고 불렸다</a:t>
            </a:r>
            <a:r>
              <a:rPr lang="en-US" altLang="ko-KR" sz="2400" dirty="0">
                <a:solidFill>
                  <a:srgbClr val="19171E"/>
                </a:solidFill>
                <a:latin typeface="+mn-ea"/>
              </a:rPr>
              <a:t>. </a:t>
            </a:r>
          </a:p>
          <a:p>
            <a:pPr algn="ctr">
              <a:lnSpc>
                <a:spcPts val="2953"/>
              </a:lnSpc>
            </a:pPr>
            <a:endParaRPr lang="en-US" sz="2400" dirty="0">
              <a:solidFill>
                <a:srgbClr val="19171E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r>
              <a:rPr lang="ko-KR" altLang="en-US" sz="2400" dirty="0">
                <a:solidFill>
                  <a:srgbClr val="19171E"/>
                </a:solidFill>
                <a:latin typeface="+mn-ea"/>
              </a:rPr>
              <a:t>그녀의 약은 점점 유명해졌고 약의 성능과 부작용을 </a:t>
            </a:r>
            <a:endParaRPr lang="en-US" altLang="ko-KR" sz="2400" dirty="0">
              <a:solidFill>
                <a:srgbClr val="19171E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r>
              <a:rPr lang="ko-KR" altLang="en-US" sz="2400" dirty="0">
                <a:solidFill>
                  <a:srgbClr val="19171E"/>
                </a:solidFill>
                <a:latin typeface="+mn-ea"/>
              </a:rPr>
              <a:t>의심하는 사람들도 점점 늘어났다</a:t>
            </a:r>
            <a:r>
              <a:rPr lang="en-US" altLang="ko-KR" sz="2400" dirty="0">
                <a:solidFill>
                  <a:srgbClr val="19171E"/>
                </a:solidFill>
                <a:latin typeface="+mn-ea"/>
              </a:rPr>
              <a:t>.</a:t>
            </a:r>
          </a:p>
          <a:p>
            <a:pPr algn="ctr">
              <a:lnSpc>
                <a:spcPts val="2953"/>
              </a:lnSpc>
            </a:pPr>
            <a:r>
              <a:rPr lang="ko-KR" altLang="en-US" sz="2400" dirty="0">
                <a:solidFill>
                  <a:srgbClr val="19171E"/>
                </a:solidFill>
                <a:latin typeface="+mn-ea"/>
              </a:rPr>
              <a:t>자신의 약을 증명하기 위해 스스로에게 약을 투약한 그녀는</a:t>
            </a:r>
            <a:endParaRPr lang="en-US" altLang="ko-KR" sz="2400" dirty="0">
              <a:solidFill>
                <a:srgbClr val="19171E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r>
              <a:rPr lang="ko-KR" altLang="en-US" sz="2400" dirty="0">
                <a:solidFill>
                  <a:srgbClr val="19171E"/>
                </a:solidFill>
                <a:latin typeface="+mn-ea"/>
              </a:rPr>
              <a:t>자신도 몰랐던 약물 특이 체질로 인한 쇼크로 쓰러지게 되었다</a:t>
            </a:r>
            <a:r>
              <a:rPr lang="en-US" altLang="ko-KR" sz="2400" dirty="0">
                <a:solidFill>
                  <a:srgbClr val="19171E"/>
                </a:solidFill>
                <a:latin typeface="+mn-ea"/>
              </a:rPr>
              <a:t>.</a:t>
            </a:r>
          </a:p>
          <a:p>
            <a:pPr algn="ctr">
              <a:lnSpc>
                <a:spcPts val="2953"/>
              </a:lnSpc>
            </a:pPr>
            <a:endParaRPr lang="en-US" altLang="ko-KR" sz="2400" dirty="0">
              <a:solidFill>
                <a:srgbClr val="19171E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r>
              <a:rPr lang="ko-KR" altLang="en-US" sz="2400" dirty="0">
                <a:solidFill>
                  <a:srgbClr val="19171E"/>
                </a:solidFill>
                <a:latin typeface="+mn-ea"/>
              </a:rPr>
              <a:t>얼마 뒤 병원에서 깨어난 그녀는 세상의 비난을 피해 스스로를 가뒀다</a:t>
            </a:r>
            <a:r>
              <a:rPr lang="en-US" altLang="ko-KR" sz="2400" dirty="0">
                <a:solidFill>
                  <a:srgbClr val="19171E"/>
                </a:solidFill>
                <a:latin typeface="+mn-ea"/>
              </a:rPr>
              <a:t>.</a:t>
            </a:r>
          </a:p>
          <a:p>
            <a:pPr algn="ctr">
              <a:lnSpc>
                <a:spcPts val="2953"/>
              </a:lnSpc>
            </a:pPr>
            <a:r>
              <a:rPr lang="ko-KR" altLang="en-US" sz="2400" dirty="0">
                <a:solidFill>
                  <a:srgbClr val="19171E"/>
                </a:solidFill>
                <a:latin typeface="+mn-ea"/>
              </a:rPr>
              <a:t>이러한 그녀를 위로해주는 것은 그녀가 만든 약들 뿐이었고 </a:t>
            </a:r>
            <a:endParaRPr lang="en-US" altLang="ko-KR" sz="2400" dirty="0">
              <a:solidFill>
                <a:srgbClr val="19171E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r>
              <a:rPr lang="ko-KR" altLang="en-US" sz="2400" dirty="0">
                <a:solidFill>
                  <a:srgbClr val="19171E"/>
                </a:solidFill>
                <a:latin typeface="+mn-ea"/>
              </a:rPr>
              <a:t>스스로 만든 </a:t>
            </a:r>
            <a:r>
              <a:rPr lang="ko-KR" altLang="en-US" sz="2400" dirty="0" err="1">
                <a:solidFill>
                  <a:srgbClr val="19171E"/>
                </a:solidFill>
                <a:latin typeface="+mn-ea"/>
              </a:rPr>
              <a:t>마약성</a:t>
            </a:r>
            <a:r>
              <a:rPr lang="ko-KR" altLang="en-US" sz="2400" dirty="0">
                <a:solidFill>
                  <a:srgbClr val="19171E"/>
                </a:solidFill>
                <a:latin typeface="+mn-ea"/>
              </a:rPr>
              <a:t> 약물을 지속적으로 투약한 그녀는 점점 피폐해졌다</a:t>
            </a:r>
            <a:r>
              <a:rPr lang="en-US" altLang="ko-KR" sz="2400" dirty="0">
                <a:solidFill>
                  <a:srgbClr val="19171E"/>
                </a:solidFill>
                <a:latin typeface="+mn-ea"/>
              </a:rPr>
              <a:t>.</a:t>
            </a:r>
          </a:p>
          <a:p>
            <a:pPr algn="ctr">
              <a:lnSpc>
                <a:spcPts val="2953"/>
              </a:lnSpc>
            </a:pPr>
            <a:endParaRPr lang="en-US" altLang="ko-KR" sz="2400" dirty="0">
              <a:solidFill>
                <a:srgbClr val="19171E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r>
              <a:rPr lang="ko-KR" altLang="en-US" sz="2400" dirty="0">
                <a:solidFill>
                  <a:srgbClr val="19171E"/>
                </a:solidFill>
                <a:latin typeface="+mn-ea"/>
              </a:rPr>
              <a:t>폐인이 된 그녀는 세상을 치료할 약이라고 적힌 </a:t>
            </a:r>
            <a:endParaRPr lang="en-US" altLang="ko-KR" sz="2400" dirty="0">
              <a:solidFill>
                <a:srgbClr val="19171E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r>
              <a:rPr lang="ko-KR" altLang="en-US" sz="2400" dirty="0">
                <a:solidFill>
                  <a:srgbClr val="19171E"/>
                </a:solidFill>
                <a:latin typeface="+mn-ea"/>
              </a:rPr>
              <a:t>성분을 알 수 없는 약이 담긴 약병 하나를 남겨둔 채 실종되었다</a:t>
            </a:r>
            <a:r>
              <a:rPr lang="en-US" altLang="ko-KR" sz="2400" dirty="0">
                <a:solidFill>
                  <a:srgbClr val="19171E"/>
                </a:solidFill>
                <a:latin typeface="+mn-ea"/>
              </a:rPr>
              <a:t>.</a:t>
            </a:r>
            <a:endParaRPr lang="en-US" altLang="ko-KR" sz="2000" dirty="0">
              <a:solidFill>
                <a:srgbClr val="19171E"/>
              </a:solidFill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7D2FA54-B523-1A49-3139-7FABDCCB3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7595" r="316" b="9839"/>
          <a:stretch/>
        </p:blipFill>
        <p:spPr bwMode="auto">
          <a:xfrm>
            <a:off x="11049000" y="2433484"/>
            <a:ext cx="64089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17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26C790D-9694-AEAE-51F6-14FA4AE939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43" t="4815" r="16171" b="2449"/>
          <a:stretch/>
        </p:blipFill>
        <p:spPr>
          <a:xfrm>
            <a:off x="7183185" y="1812759"/>
            <a:ext cx="2623138" cy="759254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0133" y="-190500"/>
            <a:ext cx="11442267" cy="1452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12672"/>
              </a:lnSpc>
              <a:spcBef>
                <a:spcPct val="0"/>
              </a:spcBef>
            </a:pPr>
            <a:r>
              <a:rPr lang="en-US" sz="6000" dirty="0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03. </a:t>
            </a:r>
            <a:r>
              <a:rPr lang="ko-KR" altLang="en-US" sz="6000" dirty="0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외형</a:t>
            </a:r>
            <a:endParaRPr lang="en-US" sz="6000" dirty="0">
              <a:solidFill>
                <a:srgbClr val="19171E"/>
              </a:solidFill>
              <a:latin typeface="210 아일랜드" panose="020B0600000101010101" charset="-127"/>
              <a:ea typeface="210 아일랜드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176281" y="1577640"/>
            <a:ext cx="3086102" cy="319458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59"/>
              </a:lnSpc>
            </a:pPr>
            <a:r>
              <a:rPr lang="en-US" sz="2199">
                <a:solidFill>
                  <a:srgbClr val="FFFFFF"/>
                </a:solidFill>
                <a:latin typeface="210 아일랜드" panose="020B0600000101010101" charset="-127"/>
                <a:ea typeface="210 아일랜드" panose="020B0600000101010101" charset="-127"/>
              </a:rPr>
              <a:t>매우 적은 서포터</a:t>
            </a:r>
          </a:p>
        </p:txBody>
      </p:sp>
      <p:sp>
        <p:nvSpPr>
          <p:cNvPr id="36" name="TextBox 8">
            <a:extLst>
              <a:ext uri="{FF2B5EF4-FFF2-40B4-BE49-F238E27FC236}">
                <a16:creationId xmlns:a16="http://schemas.microsoft.com/office/drawing/2014/main" id="{B2620204-2CB9-E0AF-3109-5F9F36B99F21}"/>
              </a:ext>
            </a:extLst>
          </p:cNvPr>
          <p:cNvSpPr txBox="1"/>
          <p:nvPr/>
        </p:nvSpPr>
        <p:spPr>
          <a:xfrm>
            <a:off x="11811000" y="1315224"/>
            <a:ext cx="6104066" cy="39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2800" dirty="0">
                <a:solidFill>
                  <a:srgbClr val="100F0D"/>
                </a:solidFill>
                <a:latin typeface="+mn-ea"/>
              </a:rPr>
              <a:t>어두운 색의 정돈되지 않은 머리카락</a:t>
            </a:r>
            <a:endParaRPr lang="en-US" sz="2800" dirty="0">
              <a:solidFill>
                <a:srgbClr val="100F0D"/>
              </a:solidFill>
              <a:latin typeface="+mn-ea"/>
            </a:endParaRPr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8823DF45-A421-C82F-3731-164671757CC7}"/>
              </a:ext>
            </a:extLst>
          </p:cNvPr>
          <p:cNvSpPr/>
          <p:nvPr/>
        </p:nvSpPr>
        <p:spPr>
          <a:xfrm>
            <a:off x="9840498" y="1260636"/>
            <a:ext cx="1981202" cy="535153"/>
          </a:xfrm>
          <a:custGeom>
            <a:avLst/>
            <a:gdLst/>
            <a:ahLst/>
            <a:cxnLst/>
            <a:rect l="l" t="t" r="r" b="b"/>
            <a:pathLst>
              <a:path w="921408" h="140946">
                <a:moveTo>
                  <a:pt x="0" y="0"/>
                </a:moveTo>
                <a:lnTo>
                  <a:pt x="921408" y="0"/>
                </a:lnTo>
                <a:lnTo>
                  <a:pt x="921408" y="140946"/>
                </a:lnTo>
                <a:lnTo>
                  <a:pt x="0" y="140946"/>
                </a:lnTo>
                <a:close/>
              </a:path>
            </a:pathLst>
          </a:custGeom>
          <a:solidFill>
            <a:srgbClr val="19171E"/>
          </a:solidFill>
        </p:spPr>
        <p:txBody>
          <a:bodyPr/>
          <a:lstStyle/>
          <a:p>
            <a:pPr algn="ctr"/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헤어</a:t>
            </a:r>
          </a:p>
        </p:txBody>
      </p:sp>
      <p:sp>
        <p:nvSpPr>
          <p:cNvPr id="47" name="Freeform 6">
            <a:extLst>
              <a:ext uri="{FF2B5EF4-FFF2-40B4-BE49-F238E27FC236}">
                <a16:creationId xmlns:a16="http://schemas.microsoft.com/office/drawing/2014/main" id="{85D59590-B787-4D0F-D1D0-50BBC8B6559B}"/>
              </a:ext>
            </a:extLst>
          </p:cNvPr>
          <p:cNvSpPr/>
          <p:nvPr/>
        </p:nvSpPr>
        <p:spPr>
          <a:xfrm>
            <a:off x="987249" y="2192014"/>
            <a:ext cx="1981202" cy="535153"/>
          </a:xfrm>
          <a:custGeom>
            <a:avLst/>
            <a:gdLst/>
            <a:ahLst/>
            <a:cxnLst/>
            <a:rect l="l" t="t" r="r" b="b"/>
            <a:pathLst>
              <a:path w="921408" h="140946">
                <a:moveTo>
                  <a:pt x="0" y="0"/>
                </a:moveTo>
                <a:lnTo>
                  <a:pt x="921408" y="0"/>
                </a:lnTo>
                <a:lnTo>
                  <a:pt x="921408" y="140946"/>
                </a:lnTo>
                <a:lnTo>
                  <a:pt x="0" y="140946"/>
                </a:lnTo>
                <a:close/>
              </a:path>
            </a:pathLst>
          </a:custGeom>
          <a:solidFill>
            <a:srgbClr val="19171E"/>
          </a:solidFill>
        </p:spPr>
        <p:txBody>
          <a:bodyPr/>
          <a:lstStyle/>
          <a:p>
            <a:pPr algn="ctr"/>
            <a:r>
              <a:rPr lang="ko-KR" altLang="en-US" sz="2800">
                <a:solidFill>
                  <a:schemeClr val="bg1">
                    <a:lumMod val="95000"/>
                  </a:schemeClr>
                </a:solidFill>
                <a:latin typeface="+mn-ea"/>
              </a:rPr>
              <a:t>체형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48" name="TextBox 8">
            <a:extLst>
              <a:ext uri="{FF2B5EF4-FFF2-40B4-BE49-F238E27FC236}">
                <a16:creationId xmlns:a16="http://schemas.microsoft.com/office/drawing/2014/main" id="{33232D2E-9005-B937-71AF-2CF2121F5CAD}"/>
              </a:ext>
            </a:extLst>
          </p:cNvPr>
          <p:cNvSpPr txBox="1"/>
          <p:nvPr/>
        </p:nvSpPr>
        <p:spPr>
          <a:xfrm>
            <a:off x="3124199" y="2271380"/>
            <a:ext cx="4267200" cy="39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2800" dirty="0">
                <a:solidFill>
                  <a:srgbClr val="100F0D"/>
                </a:solidFill>
                <a:latin typeface="+mn-ea"/>
              </a:rPr>
              <a:t>마르고 근육이 적은 체형</a:t>
            </a:r>
            <a:endParaRPr lang="en-US" sz="2800" dirty="0">
              <a:solidFill>
                <a:srgbClr val="100F0D"/>
              </a:solidFill>
              <a:latin typeface="+mn-ea"/>
            </a:endParaRPr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99D6A01C-05CB-2C64-1A53-DCD1BC0CA1DB}"/>
              </a:ext>
            </a:extLst>
          </p:cNvPr>
          <p:cNvSpPr/>
          <p:nvPr/>
        </p:nvSpPr>
        <p:spPr>
          <a:xfrm>
            <a:off x="11351897" y="3865544"/>
            <a:ext cx="1981202" cy="535153"/>
          </a:xfrm>
          <a:custGeom>
            <a:avLst/>
            <a:gdLst/>
            <a:ahLst/>
            <a:cxnLst/>
            <a:rect l="l" t="t" r="r" b="b"/>
            <a:pathLst>
              <a:path w="921408" h="140946">
                <a:moveTo>
                  <a:pt x="0" y="0"/>
                </a:moveTo>
                <a:lnTo>
                  <a:pt x="921408" y="0"/>
                </a:lnTo>
                <a:lnTo>
                  <a:pt x="921408" y="140946"/>
                </a:lnTo>
                <a:lnTo>
                  <a:pt x="0" y="140946"/>
                </a:lnTo>
                <a:close/>
              </a:path>
            </a:pathLst>
          </a:custGeom>
          <a:solidFill>
            <a:srgbClr val="19171E"/>
          </a:solidFill>
        </p:spPr>
        <p:txBody>
          <a:bodyPr/>
          <a:lstStyle/>
          <a:p>
            <a:pPr algn="ctr"/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복장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1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C2211AFC-BC39-B5B0-0AEF-56363CCDB4FF}"/>
              </a:ext>
            </a:extLst>
          </p:cNvPr>
          <p:cNvSpPr txBox="1"/>
          <p:nvPr/>
        </p:nvSpPr>
        <p:spPr>
          <a:xfrm>
            <a:off x="13411200" y="3934990"/>
            <a:ext cx="4037818" cy="39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2800" dirty="0">
                <a:solidFill>
                  <a:srgbClr val="100F0D"/>
                </a:solidFill>
                <a:latin typeface="+mn-ea"/>
              </a:rPr>
              <a:t>원피스</a:t>
            </a:r>
            <a:r>
              <a:rPr lang="en-US" altLang="ko-KR" sz="2800" dirty="0">
                <a:solidFill>
                  <a:srgbClr val="100F0D"/>
                </a:solidFill>
                <a:latin typeface="+mn-ea"/>
              </a:rPr>
              <a:t>, </a:t>
            </a:r>
            <a:r>
              <a:rPr lang="ko-KR" altLang="en-US" sz="2800" dirty="0">
                <a:solidFill>
                  <a:srgbClr val="100F0D"/>
                </a:solidFill>
                <a:latin typeface="+mn-ea"/>
              </a:rPr>
              <a:t>더러운 앞치마</a:t>
            </a:r>
            <a:endParaRPr lang="en-US" sz="2800" dirty="0">
              <a:solidFill>
                <a:srgbClr val="100F0D"/>
              </a:solidFill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0B67C9-B025-852C-0FDD-1986C05F81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3" r="24501" b="39151"/>
          <a:stretch/>
        </p:blipFill>
        <p:spPr>
          <a:xfrm>
            <a:off x="12342498" y="1780930"/>
            <a:ext cx="2362200" cy="164638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A0F512-0513-8274-9566-F2DDFF223950}"/>
              </a:ext>
            </a:extLst>
          </p:cNvPr>
          <p:cNvSpPr/>
          <p:nvPr/>
        </p:nvSpPr>
        <p:spPr>
          <a:xfrm>
            <a:off x="7467599" y="1790701"/>
            <a:ext cx="1371601" cy="1143000"/>
          </a:xfrm>
          <a:prstGeom prst="rect">
            <a:avLst/>
          </a:prstGeom>
          <a:noFill/>
          <a:ln w="57150">
            <a:solidFill>
              <a:srgbClr val="1917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CDC5ECE-61BE-403C-1070-F65C118A2671}"/>
              </a:ext>
            </a:extLst>
          </p:cNvPr>
          <p:cNvCxnSpPr>
            <a:cxnSpLocks/>
          </p:cNvCxnSpPr>
          <p:nvPr/>
        </p:nvCxnSpPr>
        <p:spPr>
          <a:xfrm flipV="1">
            <a:off x="8847992" y="1519548"/>
            <a:ext cx="939312" cy="709856"/>
          </a:xfrm>
          <a:prstGeom prst="straightConnector1">
            <a:avLst/>
          </a:prstGeom>
          <a:ln w="38100">
            <a:solidFill>
              <a:srgbClr val="1917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765262CE-3B53-EE05-538F-44AB73642F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3800" y="1780931"/>
            <a:ext cx="2033772" cy="164638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054B6CB-08CA-18AB-DA9B-636702A56C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863" y="2790978"/>
            <a:ext cx="1322366" cy="354806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BF526AB-259B-FEB5-7AD9-FDF7253C168B}"/>
              </a:ext>
            </a:extLst>
          </p:cNvPr>
          <p:cNvSpPr/>
          <p:nvPr/>
        </p:nvSpPr>
        <p:spPr>
          <a:xfrm>
            <a:off x="7187146" y="3044279"/>
            <a:ext cx="2133600" cy="4971342"/>
          </a:xfrm>
          <a:prstGeom prst="rect">
            <a:avLst/>
          </a:prstGeom>
          <a:noFill/>
          <a:ln w="57150">
            <a:solidFill>
              <a:srgbClr val="1917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3F8402B-944C-1D79-ED84-D8FF19772145}"/>
              </a:ext>
            </a:extLst>
          </p:cNvPr>
          <p:cNvCxnSpPr>
            <a:cxnSpLocks/>
          </p:cNvCxnSpPr>
          <p:nvPr/>
        </p:nvCxnSpPr>
        <p:spPr>
          <a:xfrm flipH="1" flipV="1">
            <a:off x="5029204" y="2933701"/>
            <a:ext cx="2157942" cy="339685"/>
          </a:xfrm>
          <a:prstGeom prst="straightConnector1">
            <a:avLst/>
          </a:prstGeom>
          <a:ln w="38100">
            <a:solidFill>
              <a:srgbClr val="1917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A2F809F3-F401-3EFA-2929-4018DA7899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1367" y="2790978"/>
            <a:ext cx="1552347" cy="3499765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DEC9B10-D995-5FA5-9DA8-5E0770C14C64}"/>
              </a:ext>
            </a:extLst>
          </p:cNvPr>
          <p:cNvCxnSpPr>
            <a:cxnSpLocks/>
          </p:cNvCxnSpPr>
          <p:nvPr/>
        </p:nvCxnSpPr>
        <p:spPr>
          <a:xfrm>
            <a:off x="9320746" y="4184042"/>
            <a:ext cx="1953050" cy="0"/>
          </a:xfrm>
          <a:prstGeom prst="straightConnector1">
            <a:avLst/>
          </a:prstGeom>
          <a:ln w="38100">
            <a:solidFill>
              <a:srgbClr val="1917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>
            <a:extLst>
              <a:ext uri="{FF2B5EF4-FFF2-40B4-BE49-F238E27FC236}">
                <a16:creationId xmlns:a16="http://schemas.microsoft.com/office/drawing/2014/main" id="{62450191-3C61-691B-5A0B-912A6FE31B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47467" y="4540860"/>
            <a:ext cx="1157231" cy="302880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C3E343EE-D5F0-3AFD-D246-F19B6668ED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65004" y="4540860"/>
            <a:ext cx="1850241" cy="2843976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FFCA0611-4CD0-E7B1-7E2C-207606B46110}"/>
              </a:ext>
            </a:extLst>
          </p:cNvPr>
          <p:cNvSpPr/>
          <p:nvPr/>
        </p:nvSpPr>
        <p:spPr>
          <a:xfrm>
            <a:off x="6501345" y="3859682"/>
            <a:ext cx="685801" cy="2350618"/>
          </a:xfrm>
          <a:prstGeom prst="rect">
            <a:avLst/>
          </a:prstGeom>
          <a:noFill/>
          <a:ln w="57150">
            <a:solidFill>
              <a:srgbClr val="1917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30F1A11-8DE5-06BC-7110-4A742CBC1919}"/>
              </a:ext>
            </a:extLst>
          </p:cNvPr>
          <p:cNvCxnSpPr>
            <a:cxnSpLocks/>
          </p:cNvCxnSpPr>
          <p:nvPr/>
        </p:nvCxnSpPr>
        <p:spPr>
          <a:xfrm flipH="1">
            <a:off x="5086712" y="6082422"/>
            <a:ext cx="1414633" cy="1194678"/>
          </a:xfrm>
          <a:prstGeom prst="straightConnector1">
            <a:avLst/>
          </a:prstGeom>
          <a:ln w="38100">
            <a:solidFill>
              <a:srgbClr val="1917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4">
            <a:extLst>
              <a:ext uri="{FF2B5EF4-FFF2-40B4-BE49-F238E27FC236}">
                <a16:creationId xmlns:a16="http://schemas.microsoft.com/office/drawing/2014/main" id="{4588BFCF-1B4A-F588-A2A3-B9DACA9BE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891" y="7774842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Freeform 6">
            <a:extLst>
              <a:ext uri="{FF2B5EF4-FFF2-40B4-BE49-F238E27FC236}">
                <a16:creationId xmlns:a16="http://schemas.microsoft.com/office/drawing/2014/main" id="{0648DB0A-EDB3-A10D-7861-EA4A9075E524}"/>
              </a:ext>
            </a:extLst>
          </p:cNvPr>
          <p:cNvSpPr/>
          <p:nvPr/>
        </p:nvSpPr>
        <p:spPr>
          <a:xfrm>
            <a:off x="355732" y="7301353"/>
            <a:ext cx="1160039" cy="535153"/>
          </a:xfrm>
          <a:custGeom>
            <a:avLst/>
            <a:gdLst/>
            <a:ahLst/>
            <a:cxnLst/>
            <a:rect l="l" t="t" r="r" b="b"/>
            <a:pathLst>
              <a:path w="921408" h="140946">
                <a:moveTo>
                  <a:pt x="0" y="0"/>
                </a:moveTo>
                <a:lnTo>
                  <a:pt x="921408" y="0"/>
                </a:lnTo>
                <a:lnTo>
                  <a:pt x="921408" y="140946"/>
                </a:lnTo>
                <a:lnTo>
                  <a:pt x="0" y="140946"/>
                </a:lnTo>
                <a:close/>
              </a:path>
            </a:pathLst>
          </a:custGeom>
          <a:solidFill>
            <a:srgbClr val="19171E"/>
          </a:solidFill>
        </p:spPr>
        <p:txBody>
          <a:bodyPr/>
          <a:lstStyle/>
          <a:p>
            <a:pPr algn="ctr"/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 무기</a:t>
            </a:r>
          </a:p>
        </p:txBody>
      </p:sp>
      <p:sp>
        <p:nvSpPr>
          <p:cNvPr id="56" name="TextBox 8">
            <a:extLst>
              <a:ext uri="{FF2B5EF4-FFF2-40B4-BE49-F238E27FC236}">
                <a16:creationId xmlns:a16="http://schemas.microsoft.com/office/drawing/2014/main" id="{8EDD1D3B-0402-55EE-D656-C43E94298295}"/>
              </a:ext>
            </a:extLst>
          </p:cNvPr>
          <p:cNvSpPr txBox="1"/>
          <p:nvPr/>
        </p:nvSpPr>
        <p:spPr>
          <a:xfrm>
            <a:off x="1887863" y="7384836"/>
            <a:ext cx="4893828" cy="39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en-US" altLang="ko-KR" sz="2800" dirty="0">
                <a:solidFill>
                  <a:srgbClr val="100F0D"/>
                </a:solidFill>
                <a:latin typeface="+mn-ea"/>
              </a:rPr>
              <a:t>3</a:t>
            </a:r>
            <a:r>
              <a:rPr lang="ko-KR" altLang="en-US" sz="2800" dirty="0">
                <a:solidFill>
                  <a:srgbClr val="100F0D"/>
                </a:solidFill>
                <a:latin typeface="+mn-ea"/>
              </a:rPr>
              <a:t>자루의 개조된 가축용 주사기</a:t>
            </a:r>
            <a:endParaRPr lang="en-US" sz="2800" dirty="0">
              <a:solidFill>
                <a:srgbClr val="100F0D"/>
              </a:solidFill>
              <a:latin typeface="+mn-ea"/>
            </a:endParaRPr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50DF5BB6-4FE9-5939-DF85-738288428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790" y="7819900"/>
            <a:ext cx="2014613" cy="218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19C1782E-4082-8266-1FC7-2327B240A3FF}"/>
              </a:ext>
            </a:extLst>
          </p:cNvPr>
          <p:cNvSpPr/>
          <p:nvPr/>
        </p:nvSpPr>
        <p:spPr>
          <a:xfrm>
            <a:off x="7601421" y="8222312"/>
            <a:ext cx="1543809" cy="1090279"/>
          </a:xfrm>
          <a:prstGeom prst="rect">
            <a:avLst/>
          </a:prstGeom>
          <a:noFill/>
          <a:ln w="57150">
            <a:solidFill>
              <a:srgbClr val="1917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A3D6CCE-1248-23FB-0465-1CB24C098767}"/>
              </a:ext>
            </a:extLst>
          </p:cNvPr>
          <p:cNvCxnSpPr>
            <a:cxnSpLocks/>
          </p:cNvCxnSpPr>
          <p:nvPr/>
        </p:nvCxnSpPr>
        <p:spPr>
          <a:xfrm flipV="1">
            <a:off x="9215100" y="8087972"/>
            <a:ext cx="1949185" cy="517318"/>
          </a:xfrm>
          <a:prstGeom prst="straightConnector1">
            <a:avLst/>
          </a:prstGeom>
          <a:ln w="38100">
            <a:solidFill>
              <a:srgbClr val="1917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Freeform 6">
            <a:extLst>
              <a:ext uri="{FF2B5EF4-FFF2-40B4-BE49-F238E27FC236}">
                <a16:creationId xmlns:a16="http://schemas.microsoft.com/office/drawing/2014/main" id="{C3053F63-5D89-F10D-AE42-74D1F622AD77}"/>
              </a:ext>
            </a:extLst>
          </p:cNvPr>
          <p:cNvSpPr/>
          <p:nvPr/>
        </p:nvSpPr>
        <p:spPr>
          <a:xfrm>
            <a:off x="11164285" y="7819900"/>
            <a:ext cx="1981202" cy="535153"/>
          </a:xfrm>
          <a:custGeom>
            <a:avLst/>
            <a:gdLst/>
            <a:ahLst/>
            <a:cxnLst/>
            <a:rect l="l" t="t" r="r" b="b"/>
            <a:pathLst>
              <a:path w="921408" h="140946">
                <a:moveTo>
                  <a:pt x="0" y="0"/>
                </a:moveTo>
                <a:lnTo>
                  <a:pt x="921408" y="0"/>
                </a:lnTo>
                <a:lnTo>
                  <a:pt x="921408" y="140946"/>
                </a:lnTo>
                <a:lnTo>
                  <a:pt x="0" y="140946"/>
                </a:lnTo>
                <a:close/>
              </a:path>
            </a:pathLst>
          </a:custGeom>
          <a:solidFill>
            <a:srgbClr val="19171E"/>
          </a:solidFill>
        </p:spPr>
        <p:txBody>
          <a:bodyPr/>
          <a:lstStyle/>
          <a:p>
            <a:pPr algn="ctr"/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복장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2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61" name="TextBox 8">
            <a:extLst>
              <a:ext uri="{FF2B5EF4-FFF2-40B4-BE49-F238E27FC236}">
                <a16:creationId xmlns:a16="http://schemas.microsoft.com/office/drawing/2014/main" id="{B4E2FC41-FC14-B344-06FA-9D6991F439C1}"/>
              </a:ext>
            </a:extLst>
          </p:cNvPr>
          <p:cNvSpPr txBox="1"/>
          <p:nvPr/>
        </p:nvSpPr>
        <p:spPr>
          <a:xfrm>
            <a:off x="13223588" y="7889346"/>
            <a:ext cx="4037818" cy="39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2800" dirty="0" err="1">
                <a:solidFill>
                  <a:srgbClr val="100F0D"/>
                </a:solidFill>
                <a:latin typeface="+mn-ea"/>
              </a:rPr>
              <a:t>통굽</a:t>
            </a:r>
            <a:r>
              <a:rPr lang="ko-KR" altLang="en-US" sz="2800" dirty="0">
                <a:solidFill>
                  <a:srgbClr val="100F0D"/>
                </a:solidFill>
                <a:latin typeface="+mn-ea"/>
              </a:rPr>
              <a:t> 슬리퍼</a:t>
            </a:r>
            <a:endParaRPr lang="en-US" sz="2800" dirty="0">
              <a:solidFill>
                <a:srgbClr val="100F0D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F88066-6035-E0DF-467B-FE2EB77769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68246" y="8506070"/>
            <a:ext cx="2832278" cy="14564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50FFEEB-44ED-D336-659E-C2BA250634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192414" y="8429307"/>
            <a:ext cx="2475390" cy="16056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80FA88B-AC63-800A-61C2-A8FA8123F05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0" t="20911" r="39557" b="36664"/>
          <a:stretch/>
        </p:blipFill>
        <p:spPr>
          <a:xfrm>
            <a:off x="7251878" y="3330707"/>
            <a:ext cx="2024950" cy="41347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316FD2B-383F-1DFB-C971-355014592DC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26902" y="4540363"/>
            <a:ext cx="1619071" cy="302880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72C87D8-6838-B30A-E50C-4A8E4D3D37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0" t="-1784" r="38282" b="57057"/>
          <a:stretch/>
        </p:blipFill>
        <p:spPr>
          <a:xfrm>
            <a:off x="7490030" y="1741398"/>
            <a:ext cx="1371602" cy="121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4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40133" y="-190500"/>
            <a:ext cx="11442267" cy="1452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12672"/>
              </a:lnSpc>
              <a:spcBef>
                <a:spcPct val="0"/>
              </a:spcBef>
            </a:pPr>
            <a:r>
              <a:rPr lang="en-US" sz="6000" dirty="0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03. </a:t>
            </a:r>
            <a:r>
              <a:rPr lang="ko-KR" altLang="en-US" sz="6000" dirty="0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무기</a:t>
            </a:r>
            <a:r>
              <a:rPr lang="en-US" sz="6000" dirty="0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 </a:t>
            </a:r>
            <a:r>
              <a:rPr lang="ko-KR" altLang="en-US" sz="6000" dirty="0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상세</a:t>
            </a:r>
            <a:endParaRPr lang="en-US" sz="6000" dirty="0">
              <a:solidFill>
                <a:srgbClr val="19171E"/>
              </a:solidFill>
              <a:latin typeface="210 아일랜드" panose="020B0600000101010101" charset="-127"/>
              <a:ea typeface="210 아일랜드" panose="020B0600000101010101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915400" y="1469145"/>
            <a:ext cx="3086102" cy="319458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59"/>
              </a:lnSpc>
            </a:pPr>
            <a:r>
              <a:rPr lang="en-US" sz="2199">
                <a:solidFill>
                  <a:srgbClr val="FFFFFF"/>
                </a:solidFill>
                <a:latin typeface="210 아일랜드" panose="020B0600000101010101" charset="-127"/>
                <a:ea typeface="210 아일랜드" panose="020B0600000101010101" charset="-127"/>
              </a:rPr>
              <a:t>많지 않은 탱커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176281" y="1577640"/>
            <a:ext cx="3086102" cy="319458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59"/>
              </a:lnSpc>
            </a:pPr>
            <a:r>
              <a:rPr lang="en-US" sz="2199">
                <a:solidFill>
                  <a:srgbClr val="FFFFFF"/>
                </a:solidFill>
                <a:latin typeface="210 아일랜드" panose="020B0600000101010101" charset="-127"/>
                <a:ea typeface="210 아일랜드" panose="020B0600000101010101" charset="-127"/>
              </a:rPr>
              <a:t>매우 적은 서포터</a:t>
            </a:r>
          </a:p>
        </p:txBody>
      </p:sp>
      <p:sp>
        <p:nvSpPr>
          <p:cNvPr id="2" name="Freeform 6">
            <a:extLst>
              <a:ext uri="{FF2B5EF4-FFF2-40B4-BE49-F238E27FC236}">
                <a16:creationId xmlns:a16="http://schemas.microsoft.com/office/drawing/2014/main" id="{D83FCA29-E2A0-D9ED-A1F5-FF2948825C75}"/>
              </a:ext>
            </a:extLst>
          </p:cNvPr>
          <p:cNvSpPr/>
          <p:nvPr/>
        </p:nvSpPr>
        <p:spPr>
          <a:xfrm>
            <a:off x="228600" y="1600500"/>
            <a:ext cx="3498473" cy="535153"/>
          </a:xfrm>
          <a:custGeom>
            <a:avLst/>
            <a:gdLst/>
            <a:ahLst/>
            <a:cxnLst/>
            <a:rect l="l" t="t" r="r" b="b"/>
            <a:pathLst>
              <a:path w="921408" h="140946">
                <a:moveTo>
                  <a:pt x="0" y="0"/>
                </a:moveTo>
                <a:lnTo>
                  <a:pt x="921408" y="0"/>
                </a:lnTo>
                <a:lnTo>
                  <a:pt x="921408" y="140946"/>
                </a:lnTo>
                <a:lnTo>
                  <a:pt x="0" y="140946"/>
                </a:lnTo>
                <a:close/>
              </a:path>
            </a:pathLst>
          </a:custGeom>
          <a:solidFill>
            <a:srgbClr val="19171E"/>
          </a:solidFill>
        </p:spPr>
        <p:txBody>
          <a:bodyPr/>
          <a:lstStyle/>
          <a:p>
            <a:pPr algn="ctr"/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사용 무기</a:t>
            </a: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7E82AECF-5C8A-660E-5728-3E603BDB900B}"/>
              </a:ext>
            </a:extLst>
          </p:cNvPr>
          <p:cNvSpPr txBox="1"/>
          <p:nvPr/>
        </p:nvSpPr>
        <p:spPr>
          <a:xfrm>
            <a:off x="228600" y="2181309"/>
            <a:ext cx="3498469" cy="396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2800" dirty="0">
                <a:solidFill>
                  <a:srgbClr val="100F0D"/>
                </a:solidFill>
                <a:latin typeface="+mn-ea"/>
              </a:rPr>
              <a:t>가축용 주사기</a:t>
            </a:r>
            <a:endParaRPr lang="en-US" sz="2800" dirty="0">
              <a:solidFill>
                <a:srgbClr val="100F0D"/>
              </a:solidFill>
              <a:latin typeface="+mn-ea"/>
            </a:endParaRPr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8550F05D-D975-B743-8310-0E5E295E4EA3}"/>
              </a:ext>
            </a:extLst>
          </p:cNvPr>
          <p:cNvSpPr/>
          <p:nvPr/>
        </p:nvSpPr>
        <p:spPr>
          <a:xfrm>
            <a:off x="4329537" y="1600500"/>
            <a:ext cx="3498473" cy="535153"/>
          </a:xfrm>
          <a:custGeom>
            <a:avLst/>
            <a:gdLst/>
            <a:ahLst/>
            <a:cxnLst/>
            <a:rect l="l" t="t" r="r" b="b"/>
            <a:pathLst>
              <a:path w="921408" h="140946">
                <a:moveTo>
                  <a:pt x="0" y="0"/>
                </a:moveTo>
                <a:lnTo>
                  <a:pt x="921408" y="0"/>
                </a:lnTo>
                <a:lnTo>
                  <a:pt x="921408" y="140946"/>
                </a:lnTo>
                <a:lnTo>
                  <a:pt x="0" y="140946"/>
                </a:lnTo>
                <a:close/>
              </a:path>
            </a:pathLst>
          </a:custGeom>
          <a:solidFill>
            <a:srgbClr val="19171E"/>
          </a:solidFill>
        </p:spPr>
        <p:txBody>
          <a:bodyPr/>
          <a:lstStyle/>
          <a:p>
            <a:pPr algn="ctr"/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공격 유형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0D92DFB3-C500-1463-61F1-670307EFBCE1}"/>
              </a:ext>
            </a:extLst>
          </p:cNvPr>
          <p:cNvSpPr txBox="1"/>
          <p:nvPr/>
        </p:nvSpPr>
        <p:spPr>
          <a:xfrm>
            <a:off x="4329537" y="2181309"/>
            <a:ext cx="3498469" cy="396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2800" dirty="0">
                <a:solidFill>
                  <a:srgbClr val="100F0D"/>
                </a:solidFill>
                <a:latin typeface="+mn-ea"/>
              </a:rPr>
              <a:t>원거리</a:t>
            </a:r>
            <a:endParaRPr lang="en-US" sz="2800" dirty="0">
              <a:solidFill>
                <a:srgbClr val="100F0D"/>
              </a:solidFill>
              <a:latin typeface="+mn-ea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5137508-0E6C-1418-FD94-CFB8DBA32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07670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 6">
            <a:extLst>
              <a:ext uri="{FF2B5EF4-FFF2-40B4-BE49-F238E27FC236}">
                <a16:creationId xmlns:a16="http://schemas.microsoft.com/office/drawing/2014/main" id="{33DDA2B1-7097-83B3-37FC-49684D5CA53D}"/>
              </a:ext>
            </a:extLst>
          </p:cNvPr>
          <p:cNvSpPr/>
          <p:nvPr/>
        </p:nvSpPr>
        <p:spPr>
          <a:xfrm>
            <a:off x="228600" y="3196037"/>
            <a:ext cx="3498473" cy="535153"/>
          </a:xfrm>
          <a:custGeom>
            <a:avLst/>
            <a:gdLst/>
            <a:ahLst/>
            <a:cxnLst/>
            <a:rect l="l" t="t" r="r" b="b"/>
            <a:pathLst>
              <a:path w="921408" h="140946">
                <a:moveTo>
                  <a:pt x="0" y="0"/>
                </a:moveTo>
                <a:lnTo>
                  <a:pt x="921408" y="0"/>
                </a:lnTo>
                <a:lnTo>
                  <a:pt x="921408" y="140946"/>
                </a:lnTo>
                <a:lnTo>
                  <a:pt x="0" y="140946"/>
                </a:lnTo>
                <a:close/>
              </a:path>
            </a:pathLst>
          </a:custGeom>
          <a:solidFill>
            <a:srgbClr val="19171E"/>
          </a:solidFill>
        </p:spPr>
        <p:txBody>
          <a:bodyPr/>
          <a:lstStyle/>
          <a:p>
            <a:pPr algn="ctr"/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레퍼런스</a:t>
            </a: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DD1C7761-C145-E20C-8F3C-D369C60ADA73}"/>
              </a:ext>
            </a:extLst>
          </p:cNvPr>
          <p:cNvSpPr/>
          <p:nvPr/>
        </p:nvSpPr>
        <p:spPr>
          <a:xfrm>
            <a:off x="8430474" y="1600499"/>
            <a:ext cx="3498473" cy="535153"/>
          </a:xfrm>
          <a:custGeom>
            <a:avLst/>
            <a:gdLst/>
            <a:ahLst/>
            <a:cxnLst/>
            <a:rect l="l" t="t" r="r" b="b"/>
            <a:pathLst>
              <a:path w="921408" h="140946">
                <a:moveTo>
                  <a:pt x="0" y="0"/>
                </a:moveTo>
                <a:lnTo>
                  <a:pt x="921408" y="0"/>
                </a:lnTo>
                <a:lnTo>
                  <a:pt x="921408" y="140946"/>
                </a:lnTo>
                <a:lnTo>
                  <a:pt x="0" y="140946"/>
                </a:lnTo>
                <a:close/>
              </a:path>
            </a:pathLst>
          </a:custGeom>
          <a:solidFill>
            <a:srgbClr val="19171E"/>
          </a:solidFill>
        </p:spPr>
        <p:txBody>
          <a:bodyPr/>
          <a:lstStyle/>
          <a:p>
            <a:pPr algn="ctr"/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무기 유형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8CBC6-02C4-4BAB-59D1-A59E2C8DE50D}"/>
              </a:ext>
            </a:extLst>
          </p:cNvPr>
          <p:cNvSpPr txBox="1"/>
          <p:nvPr/>
        </p:nvSpPr>
        <p:spPr>
          <a:xfrm>
            <a:off x="8430474" y="2181309"/>
            <a:ext cx="3498469" cy="396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2800" dirty="0">
                <a:solidFill>
                  <a:srgbClr val="100F0D"/>
                </a:solidFill>
                <a:latin typeface="+mn-ea"/>
              </a:rPr>
              <a:t>권총</a:t>
            </a:r>
            <a:endParaRPr lang="en-US" sz="2800" dirty="0">
              <a:solidFill>
                <a:srgbClr val="100F0D"/>
              </a:solidFill>
              <a:latin typeface="+mn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4B24755-AD78-28D7-E9E6-9BC5B9743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589" y="4205092"/>
            <a:ext cx="7404367" cy="5839216"/>
          </a:xfrm>
          <a:prstGeom prst="rect">
            <a:avLst/>
          </a:prstGeom>
        </p:spPr>
      </p:pic>
      <p:sp>
        <p:nvSpPr>
          <p:cNvPr id="21" name="TextBox 8">
            <a:extLst>
              <a:ext uri="{FF2B5EF4-FFF2-40B4-BE49-F238E27FC236}">
                <a16:creationId xmlns:a16="http://schemas.microsoft.com/office/drawing/2014/main" id="{983FEC7F-FD7D-6B0C-7AD5-18FB4C8EB8D9}"/>
              </a:ext>
            </a:extLst>
          </p:cNvPr>
          <p:cNvSpPr txBox="1"/>
          <p:nvPr/>
        </p:nvSpPr>
        <p:spPr>
          <a:xfrm>
            <a:off x="13716001" y="4267471"/>
            <a:ext cx="4343400" cy="3858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2800" dirty="0">
                <a:solidFill>
                  <a:srgbClr val="100F0D"/>
                </a:solidFill>
                <a:latin typeface="+mn-ea"/>
              </a:rPr>
              <a:t>가스 권총의 형태로 개조한 가축용 주사기 형태의 무기</a:t>
            </a:r>
            <a:r>
              <a:rPr lang="en-US" altLang="ko-KR" sz="2800" dirty="0">
                <a:solidFill>
                  <a:srgbClr val="100F0D"/>
                </a:solidFill>
                <a:latin typeface="+mn-ea"/>
              </a:rPr>
              <a:t>.</a:t>
            </a:r>
          </a:p>
          <a:p>
            <a:pPr algn="ctr">
              <a:lnSpc>
                <a:spcPts val="2953"/>
              </a:lnSpc>
            </a:pPr>
            <a:r>
              <a:rPr lang="ko-KR" altLang="en-US" sz="2800" dirty="0">
                <a:solidFill>
                  <a:srgbClr val="100F0D"/>
                </a:solidFill>
                <a:latin typeface="+mn-ea"/>
              </a:rPr>
              <a:t>총알 대신 주사기가 발사 된다</a:t>
            </a:r>
            <a:r>
              <a:rPr lang="en-US" altLang="ko-KR" sz="2800" dirty="0">
                <a:solidFill>
                  <a:srgbClr val="100F0D"/>
                </a:solidFill>
                <a:latin typeface="+mn-ea"/>
              </a:rPr>
              <a:t>.</a:t>
            </a:r>
          </a:p>
          <a:p>
            <a:pPr algn="ctr">
              <a:lnSpc>
                <a:spcPts val="2953"/>
              </a:lnSpc>
            </a:pPr>
            <a:endParaRPr lang="en-US" sz="2800" dirty="0">
              <a:solidFill>
                <a:srgbClr val="100F0D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r>
              <a:rPr lang="ko-KR" altLang="en-US" sz="2800" dirty="0">
                <a:solidFill>
                  <a:srgbClr val="100F0D"/>
                </a:solidFill>
                <a:latin typeface="+mn-ea"/>
              </a:rPr>
              <a:t>주사기의 특징을 살려 </a:t>
            </a:r>
            <a:r>
              <a:rPr lang="en-US" altLang="ko-KR" sz="2800" dirty="0">
                <a:solidFill>
                  <a:srgbClr val="100F0D"/>
                </a:solidFill>
                <a:latin typeface="+mn-ea"/>
              </a:rPr>
              <a:t>1</a:t>
            </a:r>
            <a:r>
              <a:rPr lang="ko-KR" altLang="en-US" sz="2800" dirty="0">
                <a:solidFill>
                  <a:srgbClr val="100F0D"/>
                </a:solidFill>
                <a:latin typeface="+mn-ea"/>
              </a:rPr>
              <a:t>발만 장전 가능하며 가스는 게임 내 설정인</a:t>
            </a:r>
            <a:endParaRPr lang="en-US" altLang="ko-KR" sz="2800" dirty="0">
              <a:solidFill>
                <a:srgbClr val="100F0D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r>
              <a:rPr lang="en-US" altLang="ko-KR" sz="2800" dirty="0">
                <a:solidFill>
                  <a:srgbClr val="100F0D"/>
                </a:solidFill>
                <a:latin typeface="+mn-ea"/>
              </a:rPr>
              <a:t>VF</a:t>
            </a:r>
            <a:r>
              <a:rPr lang="ko-KR" altLang="en-US" sz="2800" dirty="0">
                <a:solidFill>
                  <a:srgbClr val="100F0D"/>
                </a:solidFill>
                <a:latin typeface="+mn-ea"/>
              </a:rPr>
              <a:t>에너지로 대체하여 교체가 필요 없는 구조이다</a:t>
            </a:r>
            <a:r>
              <a:rPr lang="en-US" altLang="ko-KR" sz="2800" dirty="0">
                <a:solidFill>
                  <a:srgbClr val="100F0D"/>
                </a:solidFill>
                <a:latin typeface="+mn-ea"/>
              </a:rPr>
              <a:t>.</a:t>
            </a:r>
            <a:endParaRPr lang="en-US" sz="2800" dirty="0">
              <a:solidFill>
                <a:srgbClr val="100F0D"/>
              </a:solidFill>
              <a:latin typeface="+mn-ea"/>
            </a:endParaRP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05B36A8B-4D0B-0661-39F2-4D8772053469}"/>
              </a:ext>
            </a:extLst>
          </p:cNvPr>
          <p:cNvSpPr txBox="1"/>
          <p:nvPr/>
        </p:nvSpPr>
        <p:spPr>
          <a:xfrm>
            <a:off x="13919249" y="8709360"/>
            <a:ext cx="3936903" cy="1134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53"/>
              </a:lnSpc>
            </a:pPr>
            <a:r>
              <a:rPr lang="ko-KR" altLang="en-US" sz="2000" dirty="0">
                <a:solidFill>
                  <a:srgbClr val="100F0D"/>
                </a:solidFill>
                <a:latin typeface="+mn-ea"/>
              </a:rPr>
              <a:t>레퍼런스 </a:t>
            </a:r>
            <a:endParaRPr lang="en-US" altLang="ko-KR" sz="2000" dirty="0">
              <a:solidFill>
                <a:srgbClr val="100F0D"/>
              </a:solidFill>
              <a:latin typeface="+mn-ea"/>
            </a:endParaRPr>
          </a:p>
          <a:p>
            <a:pPr>
              <a:lnSpc>
                <a:spcPts val="2953"/>
              </a:lnSpc>
            </a:pPr>
            <a:r>
              <a:rPr lang="ko-KR" altLang="en-US" sz="1600" dirty="0">
                <a:solidFill>
                  <a:srgbClr val="100F0D"/>
                </a:solidFill>
                <a:latin typeface="+mn-ea"/>
              </a:rPr>
              <a:t>권총형 가축용 주사기</a:t>
            </a:r>
            <a:endParaRPr lang="en-US" altLang="ko-KR" sz="1600" dirty="0">
              <a:solidFill>
                <a:srgbClr val="100F0D"/>
              </a:solidFill>
              <a:latin typeface="+mn-ea"/>
            </a:endParaRPr>
          </a:p>
          <a:p>
            <a:pPr>
              <a:lnSpc>
                <a:spcPts val="2953"/>
              </a:lnSpc>
            </a:pPr>
            <a:r>
              <a:rPr lang="ko-KR" altLang="en-US" sz="1600" dirty="0">
                <a:solidFill>
                  <a:srgbClr val="19171E"/>
                </a:solidFill>
                <a:latin typeface="+mn-ea"/>
              </a:rPr>
              <a:t>공기 권총 </a:t>
            </a:r>
            <a:r>
              <a:rPr lang="en-US" altLang="ko-KR" sz="1600" i="0" dirty="0" err="1">
                <a:solidFill>
                  <a:srgbClr val="19171E"/>
                </a:solidFill>
                <a:effectLst/>
                <a:latin typeface="+mn-ea"/>
              </a:rPr>
              <a:t>Morini</a:t>
            </a:r>
            <a:r>
              <a:rPr lang="en-US" altLang="ko-KR" sz="1600" i="0" dirty="0">
                <a:solidFill>
                  <a:srgbClr val="19171E"/>
                </a:solidFill>
                <a:effectLst/>
                <a:latin typeface="+mn-ea"/>
              </a:rPr>
              <a:t> CM162EI</a:t>
            </a:r>
            <a:endParaRPr lang="en-US" sz="1600" dirty="0">
              <a:solidFill>
                <a:srgbClr val="19171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4579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40133" y="-190500"/>
            <a:ext cx="11442267" cy="1452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12672"/>
              </a:lnSpc>
              <a:spcBef>
                <a:spcPct val="0"/>
              </a:spcBef>
            </a:pPr>
            <a:r>
              <a:rPr lang="en-US" sz="6000" dirty="0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04. </a:t>
            </a:r>
            <a:r>
              <a:rPr lang="ko-KR" altLang="en-US" sz="6000" dirty="0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스킬 요약</a:t>
            </a:r>
            <a:endParaRPr lang="en-US" sz="6000" dirty="0">
              <a:solidFill>
                <a:srgbClr val="19171E"/>
              </a:solidFill>
              <a:latin typeface="210 아일랜드" panose="020B0600000101010101" charset="-127"/>
              <a:ea typeface="210 아일랜드" panose="020B0600000101010101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915400" y="1469145"/>
            <a:ext cx="3086102" cy="319458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59"/>
              </a:lnSpc>
            </a:pPr>
            <a:r>
              <a:rPr lang="en-US" sz="2199">
                <a:solidFill>
                  <a:srgbClr val="FFFFFF"/>
                </a:solidFill>
                <a:latin typeface="210 아일랜드" panose="020B0600000101010101" charset="-127"/>
                <a:ea typeface="210 아일랜드" panose="020B0600000101010101" charset="-127"/>
              </a:rPr>
              <a:t>많지 않은 탱커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176281" y="1577640"/>
            <a:ext cx="3086102" cy="319458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59"/>
              </a:lnSpc>
            </a:pPr>
            <a:r>
              <a:rPr lang="en-US" sz="2199">
                <a:solidFill>
                  <a:srgbClr val="FFFFFF"/>
                </a:solidFill>
                <a:latin typeface="210 아일랜드" panose="020B0600000101010101" charset="-127"/>
                <a:ea typeface="210 아일랜드" panose="020B0600000101010101" charset="-127"/>
              </a:rPr>
              <a:t>매우 적은 서포터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A316F60-2F66-DF13-3E85-E6C6C7056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143733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C5A9356-A2F6-10A8-D116-0A973B194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45199" y="2137717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440A35ED-B7AE-A3B7-765F-810C776D39A1}"/>
              </a:ext>
            </a:extLst>
          </p:cNvPr>
          <p:cNvSpPr txBox="1"/>
          <p:nvPr/>
        </p:nvSpPr>
        <p:spPr>
          <a:xfrm>
            <a:off x="269400" y="5137555"/>
            <a:ext cx="4419600" cy="1323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3200" dirty="0">
                <a:solidFill>
                  <a:srgbClr val="19171E"/>
                </a:solidFill>
                <a:latin typeface="+mn-ea"/>
              </a:rPr>
              <a:t>T</a:t>
            </a:r>
          </a:p>
          <a:p>
            <a:pPr algn="ctr">
              <a:lnSpc>
                <a:spcPts val="5400"/>
              </a:lnSpc>
            </a:pPr>
            <a:r>
              <a:rPr lang="ko-KR" altLang="en-US" sz="3200" dirty="0">
                <a:solidFill>
                  <a:srgbClr val="19171E"/>
                </a:solidFill>
                <a:latin typeface="+mn-ea"/>
              </a:rPr>
              <a:t>주사기 권총</a:t>
            </a:r>
            <a:endParaRPr lang="en-US" altLang="ko-KR" sz="3200" dirty="0">
              <a:solidFill>
                <a:srgbClr val="19171E"/>
              </a:solidFill>
              <a:latin typeface="+mn-ea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D7D596CA-8375-80E6-8CC7-3A8C222B93BA}"/>
              </a:ext>
            </a:extLst>
          </p:cNvPr>
          <p:cNvSpPr txBox="1"/>
          <p:nvPr/>
        </p:nvSpPr>
        <p:spPr>
          <a:xfrm>
            <a:off x="6742943" y="5138723"/>
            <a:ext cx="3724511" cy="13277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altLang="ko-KR" sz="3200" dirty="0">
                <a:solidFill>
                  <a:srgbClr val="19171E"/>
                </a:solidFill>
                <a:latin typeface="+mn-ea"/>
              </a:rPr>
              <a:t>T</a:t>
            </a:r>
          </a:p>
          <a:p>
            <a:pPr algn="ctr">
              <a:lnSpc>
                <a:spcPts val="5400"/>
              </a:lnSpc>
            </a:pPr>
            <a:r>
              <a:rPr lang="ko-KR" altLang="en-US" sz="3200" dirty="0">
                <a:solidFill>
                  <a:srgbClr val="19171E"/>
                </a:solidFill>
                <a:latin typeface="+mn-ea"/>
              </a:rPr>
              <a:t>약물 제조</a:t>
            </a:r>
            <a:endParaRPr lang="en-US" sz="3200" dirty="0">
              <a:solidFill>
                <a:srgbClr val="19171E"/>
              </a:solidFill>
              <a:latin typeface="+mn-ea"/>
            </a:endParaRP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46CA15D1-967B-CCFD-FDE0-9835EC0E7410}"/>
              </a:ext>
            </a:extLst>
          </p:cNvPr>
          <p:cNvSpPr txBox="1"/>
          <p:nvPr/>
        </p:nvSpPr>
        <p:spPr>
          <a:xfrm>
            <a:off x="421800" y="6961374"/>
            <a:ext cx="411480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2000" dirty="0">
                <a:solidFill>
                  <a:srgbClr val="100F0D"/>
                </a:solidFill>
                <a:latin typeface="+mn-ea"/>
              </a:rPr>
              <a:t>장탄 수 </a:t>
            </a:r>
            <a:r>
              <a:rPr lang="en-US" altLang="ko-KR" sz="2000" dirty="0">
                <a:solidFill>
                  <a:srgbClr val="100F0D"/>
                </a:solidFill>
                <a:latin typeface="+mn-ea"/>
              </a:rPr>
              <a:t>1</a:t>
            </a:r>
            <a:r>
              <a:rPr lang="ko-KR" altLang="en-US" sz="2000" dirty="0">
                <a:solidFill>
                  <a:srgbClr val="100F0D"/>
                </a:solidFill>
                <a:latin typeface="+mn-ea"/>
              </a:rPr>
              <a:t>발 고정</a:t>
            </a:r>
            <a:endParaRPr lang="en-US" altLang="ko-KR" sz="2000" dirty="0">
              <a:solidFill>
                <a:srgbClr val="100F0D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r>
              <a:rPr lang="ko-KR" altLang="en-US" sz="2000" dirty="0">
                <a:solidFill>
                  <a:srgbClr val="100F0D"/>
                </a:solidFill>
                <a:latin typeface="+mn-ea"/>
              </a:rPr>
              <a:t>스킬이 장탄을 소모</a:t>
            </a:r>
            <a:endParaRPr lang="en-US" altLang="ko-KR" sz="2000" dirty="0">
              <a:solidFill>
                <a:srgbClr val="100F0D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endParaRPr lang="en-US" altLang="ko-KR" sz="2000" dirty="0">
              <a:solidFill>
                <a:srgbClr val="100F0D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r>
              <a:rPr lang="ko-KR" altLang="en-US" sz="2000" dirty="0">
                <a:solidFill>
                  <a:srgbClr val="100F0D"/>
                </a:solidFill>
                <a:latin typeface="+mn-ea"/>
              </a:rPr>
              <a:t>기본 공격이 추가 효과를 얻음</a:t>
            </a:r>
            <a:endParaRPr lang="en-US" altLang="ko-KR" sz="2000" dirty="0">
              <a:solidFill>
                <a:srgbClr val="100F0D"/>
              </a:solidFill>
              <a:latin typeface="+mn-ea"/>
            </a:endParaRP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50804B42-3AA8-0E84-E935-47AC5A581812}"/>
              </a:ext>
            </a:extLst>
          </p:cNvPr>
          <p:cNvSpPr txBox="1"/>
          <p:nvPr/>
        </p:nvSpPr>
        <p:spPr>
          <a:xfrm>
            <a:off x="6090598" y="6961374"/>
            <a:ext cx="5029200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2000" dirty="0">
                <a:solidFill>
                  <a:srgbClr val="100F0D"/>
                </a:solidFill>
                <a:latin typeface="+mn-ea"/>
              </a:rPr>
              <a:t>전설 특수 소모품을 </a:t>
            </a:r>
            <a:endParaRPr lang="en-US" altLang="ko-KR" sz="2000" dirty="0">
              <a:solidFill>
                <a:srgbClr val="100F0D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r>
              <a:rPr lang="ko-KR" altLang="en-US" sz="2000" dirty="0">
                <a:solidFill>
                  <a:srgbClr val="100F0D"/>
                </a:solidFill>
                <a:latin typeface="+mn-ea"/>
              </a:rPr>
              <a:t>더 많이 제작하고 </a:t>
            </a:r>
            <a:r>
              <a:rPr lang="en-US" altLang="ko-KR" sz="2000" dirty="0">
                <a:solidFill>
                  <a:srgbClr val="100F0D"/>
                </a:solidFill>
                <a:latin typeface="+mn-ea"/>
              </a:rPr>
              <a:t>2</a:t>
            </a:r>
            <a:r>
              <a:rPr lang="ko-KR" altLang="en-US" sz="2000" dirty="0">
                <a:solidFill>
                  <a:srgbClr val="100F0D"/>
                </a:solidFill>
                <a:latin typeface="+mn-ea"/>
              </a:rPr>
              <a:t>배의 효과</a:t>
            </a:r>
            <a:endParaRPr lang="en-US" altLang="ko-KR" sz="2000" dirty="0">
              <a:solidFill>
                <a:srgbClr val="100F0D"/>
              </a:solidFill>
              <a:latin typeface="+mn-ea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D271BF55-5B43-19FB-C07F-9CA157224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7796" y="2137717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0C294A-47FF-FCED-9503-0D299E1DED32}"/>
              </a:ext>
            </a:extLst>
          </p:cNvPr>
          <p:cNvSpPr txBox="1"/>
          <p:nvPr/>
        </p:nvSpPr>
        <p:spPr>
          <a:xfrm>
            <a:off x="13065540" y="5138723"/>
            <a:ext cx="3724511" cy="13277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altLang="ko-KR" sz="3200" dirty="0">
                <a:solidFill>
                  <a:srgbClr val="19171E"/>
                </a:solidFill>
                <a:latin typeface="+mn-ea"/>
              </a:rPr>
              <a:t>Q</a:t>
            </a:r>
          </a:p>
          <a:p>
            <a:pPr algn="ctr">
              <a:lnSpc>
                <a:spcPts val="5400"/>
              </a:lnSpc>
            </a:pPr>
            <a:r>
              <a:rPr lang="ko-KR" altLang="en-US" sz="3200" dirty="0">
                <a:solidFill>
                  <a:srgbClr val="19171E"/>
                </a:solidFill>
                <a:latin typeface="+mn-ea"/>
              </a:rPr>
              <a:t>독극물 주사기</a:t>
            </a:r>
            <a:endParaRPr lang="en-US" sz="3200" dirty="0">
              <a:solidFill>
                <a:srgbClr val="19171E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2C8572-4089-8A77-A249-A88B3D2ECBAE}"/>
              </a:ext>
            </a:extLst>
          </p:cNvPr>
          <p:cNvSpPr txBox="1"/>
          <p:nvPr/>
        </p:nvSpPr>
        <p:spPr>
          <a:xfrm>
            <a:off x="12819067" y="6961374"/>
            <a:ext cx="4217456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2000" dirty="0">
                <a:solidFill>
                  <a:srgbClr val="100F0D"/>
                </a:solidFill>
                <a:latin typeface="+mn-ea"/>
              </a:rPr>
              <a:t>적에게</a:t>
            </a:r>
            <a:r>
              <a:rPr lang="en-US" altLang="ko-KR" sz="2000" dirty="0">
                <a:solidFill>
                  <a:srgbClr val="100F0D"/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rgbClr val="100F0D"/>
                </a:solidFill>
                <a:latin typeface="+mn-ea"/>
              </a:rPr>
              <a:t>스킬 피해 </a:t>
            </a:r>
            <a:endParaRPr lang="en-US" altLang="ko-KR" sz="2000" dirty="0">
              <a:solidFill>
                <a:srgbClr val="100F0D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r>
              <a:rPr lang="ko-KR" altLang="en-US" sz="2000" dirty="0">
                <a:solidFill>
                  <a:srgbClr val="100F0D"/>
                </a:solidFill>
                <a:latin typeface="+mn-ea"/>
              </a:rPr>
              <a:t>도트 데미지 </a:t>
            </a:r>
            <a:r>
              <a:rPr lang="ko-KR" altLang="en-US" sz="2000" dirty="0" err="1">
                <a:solidFill>
                  <a:srgbClr val="100F0D"/>
                </a:solidFill>
                <a:latin typeface="+mn-ea"/>
              </a:rPr>
              <a:t>디버프</a:t>
            </a:r>
            <a:r>
              <a:rPr lang="ko-KR" altLang="en-US" sz="2000" dirty="0">
                <a:solidFill>
                  <a:srgbClr val="100F0D"/>
                </a:solidFill>
                <a:latin typeface="+mn-ea"/>
              </a:rPr>
              <a:t> 부여</a:t>
            </a:r>
            <a:endParaRPr lang="en-US" altLang="ko-KR" sz="2000" dirty="0">
              <a:solidFill>
                <a:srgbClr val="100F0D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endParaRPr lang="en-US" altLang="ko-KR" sz="2000" dirty="0">
              <a:solidFill>
                <a:srgbClr val="100F0D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r>
              <a:rPr lang="ko-KR" altLang="en-US" sz="2000" dirty="0">
                <a:solidFill>
                  <a:srgbClr val="100F0D"/>
                </a:solidFill>
                <a:latin typeface="+mn-ea"/>
              </a:rPr>
              <a:t>사용 후 기본 공격</a:t>
            </a:r>
            <a:endParaRPr lang="en-US" altLang="ko-KR" sz="2000" dirty="0">
              <a:solidFill>
                <a:srgbClr val="100F0D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r>
              <a:rPr lang="en-US" altLang="ko-KR" sz="2000" dirty="0">
                <a:solidFill>
                  <a:srgbClr val="100F0D"/>
                </a:solidFill>
                <a:latin typeface="+mn-ea"/>
              </a:rPr>
              <a:t>-&gt; </a:t>
            </a:r>
            <a:r>
              <a:rPr lang="ko-KR" altLang="en-US" sz="2000" dirty="0">
                <a:solidFill>
                  <a:srgbClr val="100F0D"/>
                </a:solidFill>
                <a:latin typeface="+mn-ea"/>
              </a:rPr>
              <a:t>추가 스킬 피해</a:t>
            </a:r>
            <a:endParaRPr lang="en-US" altLang="ko-KR" sz="2000" dirty="0">
              <a:solidFill>
                <a:srgbClr val="100F0D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39064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C5B719C6-A913-E50E-2D9A-136D67482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43263" y="216659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F4D22E-E348-15D8-A167-BD242F262690}"/>
              </a:ext>
            </a:extLst>
          </p:cNvPr>
          <p:cNvSpPr txBox="1"/>
          <p:nvPr/>
        </p:nvSpPr>
        <p:spPr>
          <a:xfrm>
            <a:off x="1064541" y="5156770"/>
            <a:ext cx="2877444" cy="1327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altLang="ko-KR" sz="4000" dirty="0">
                <a:solidFill>
                  <a:srgbClr val="19171E"/>
                </a:solidFill>
                <a:latin typeface="+mn-ea"/>
              </a:rPr>
              <a:t>W</a:t>
            </a:r>
          </a:p>
          <a:p>
            <a:pPr algn="ctr">
              <a:lnSpc>
                <a:spcPts val="5400"/>
              </a:lnSpc>
            </a:pPr>
            <a:r>
              <a:rPr lang="ko-KR" altLang="en-US" sz="4000" dirty="0">
                <a:solidFill>
                  <a:srgbClr val="19171E"/>
                </a:solidFill>
                <a:latin typeface="+mn-ea"/>
              </a:rPr>
              <a:t>아드레날린</a:t>
            </a:r>
            <a:endParaRPr lang="en-US" sz="4000" dirty="0">
              <a:solidFill>
                <a:srgbClr val="19171E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EA6645-AB25-A9D1-D653-64C27D7AE8AA}"/>
              </a:ext>
            </a:extLst>
          </p:cNvPr>
          <p:cNvSpPr txBox="1"/>
          <p:nvPr/>
        </p:nvSpPr>
        <p:spPr>
          <a:xfrm>
            <a:off x="249694" y="6957954"/>
            <a:ext cx="4507138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2000" dirty="0">
                <a:solidFill>
                  <a:srgbClr val="100F0D"/>
                </a:solidFill>
                <a:latin typeface="+mn-ea"/>
              </a:rPr>
              <a:t>자신</a:t>
            </a:r>
            <a:r>
              <a:rPr lang="en-US" altLang="ko-KR" sz="2000" dirty="0">
                <a:solidFill>
                  <a:srgbClr val="100F0D"/>
                </a:solidFill>
                <a:latin typeface="+mn-ea"/>
              </a:rPr>
              <a:t>/</a:t>
            </a:r>
            <a:r>
              <a:rPr lang="ko-KR" altLang="en-US" sz="2000" dirty="0">
                <a:solidFill>
                  <a:srgbClr val="100F0D"/>
                </a:solidFill>
                <a:latin typeface="+mn-ea"/>
              </a:rPr>
              <a:t>아군에게 보호막 부여</a:t>
            </a:r>
            <a:endParaRPr lang="en-US" altLang="ko-KR" sz="2000" dirty="0">
              <a:solidFill>
                <a:srgbClr val="100F0D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r>
              <a:rPr lang="ko-KR" altLang="en-US" sz="2000" dirty="0">
                <a:solidFill>
                  <a:srgbClr val="100F0D"/>
                </a:solidFill>
                <a:latin typeface="+mn-ea"/>
              </a:rPr>
              <a:t>공격 속도와 이동 속도 상승</a:t>
            </a:r>
            <a:endParaRPr lang="en-US" altLang="ko-KR" sz="2000" dirty="0">
              <a:solidFill>
                <a:srgbClr val="100F0D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endParaRPr lang="en-US" altLang="ko-KR" sz="2000" dirty="0">
              <a:solidFill>
                <a:srgbClr val="100F0D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r>
              <a:rPr lang="ko-KR" altLang="en-US" sz="2000" dirty="0">
                <a:solidFill>
                  <a:srgbClr val="100F0D"/>
                </a:solidFill>
                <a:latin typeface="+mn-ea"/>
              </a:rPr>
              <a:t>사용 후 기본 공격</a:t>
            </a:r>
            <a:endParaRPr lang="en-US" altLang="ko-KR" sz="2000" dirty="0">
              <a:solidFill>
                <a:srgbClr val="100F0D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r>
              <a:rPr lang="en-US" altLang="ko-KR" sz="2000" dirty="0">
                <a:solidFill>
                  <a:srgbClr val="100F0D"/>
                </a:solidFill>
                <a:latin typeface="+mn-ea"/>
              </a:rPr>
              <a:t>-&gt; </a:t>
            </a:r>
            <a:r>
              <a:rPr lang="ko-KR" altLang="en-US" sz="2000" dirty="0">
                <a:solidFill>
                  <a:srgbClr val="100F0D"/>
                </a:solidFill>
                <a:latin typeface="+mn-ea"/>
              </a:rPr>
              <a:t>이동 속도</a:t>
            </a:r>
            <a:r>
              <a:rPr lang="en-US" altLang="ko-KR" sz="2000" dirty="0">
                <a:solidFill>
                  <a:srgbClr val="100F0D"/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rgbClr val="100F0D"/>
                </a:solidFill>
                <a:latin typeface="+mn-ea"/>
              </a:rPr>
              <a:t>감소</a:t>
            </a:r>
            <a:endParaRPr lang="en-US" altLang="ko-KR" sz="2000" dirty="0">
              <a:solidFill>
                <a:srgbClr val="100F0D"/>
              </a:solidFill>
              <a:latin typeface="+mn-ea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0133" y="-190500"/>
            <a:ext cx="11442267" cy="1452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12672"/>
              </a:lnSpc>
              <a:spcBef>
                <a:spcPct val="0"/>
              </a:spcBef>
            </a:pPr>
            <a:r>
              <a:rPr lang="en-US" sz="6000" dirty="0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04. </a:t>
            </a:r>
            <a:r>
              <a:rPr lang="ko-KR" altLang="en-US" sz="6000" dirty="0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스킬 요약</a:t>
            </a:r>
            <a:endParaRPr lang="en-US" sz="6000" dirty="0">
              <a:solidFill>
                <a:srgbClr val="19171E"/>
              </a:solidFill>
              <a:latin typeface="210 아일랜드" panose="020B0600000101010101" charset="-127"/>
              <a:ea typeface="210 아일랜드" panose="020B0600000101010101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915400" y="1469145"/>
            <a:ext cx="3086102" cy="319458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59"/>
              </a:lnSpc>
            </a:pPr>
            <a:r>
              <a:rPr lang="en-US" sz="2199">
                <a:solidFill>
                  <a:srgbClr val="FFFFFF"/>
                </a:solidFill>
                <a:latin typeface="210 아일랜드" panose="020B0600000101010101" charset="-127"/>
                <a:ea typeface="210 아일랜드" panose="020B0600000101010101" charset="-127"/>
              </a:rPr>
              <a:t>많지 않은 탱커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176281" y="1577640"/>
            <a:ext cx="3086102" cy="319458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59"/>
              </a:lnSpc>
            </a:pPr>
            <a:r>
              <a:rPr lang="en-US" sz="2199">
                <a:solidFill>
                  <a:srgbClr val="FFFFFF"/>
                </a:solidFill>
                <a:latin typeface="210 아일랜드" panose="020B0600000101010101" charset="-127"/>
                <a:ea typeface="210 아일랜드" panose="020B0600000101010101" charset="-127"/>
              </a:rPr>
              <a:t>매우 적은 서포터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C5A9356-A2F6-10A8-D116-0A973B194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48243" y="2137717"/>
            <a:ext cx="2513912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337B449-95D6-0A88-1FAF-110506DF7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571703" y="2148545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D7D596CA-8375-80E6-8CC7-3A8C222B93BA}"/>
              </a:ext>
            </a:extLst>
          </p:cNvPr>
          <p:cNvSpPr txBox="1"/>
          <p:nvPr/>
        </p:nvSpPr>
        <p:spPr>
          <a:xfrm>
            <a:off x="6742943" y="5138723"/>
            <a:ext cx="3724511" cy="13277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altLang="ko-KR" sz="4000" dirty="0">
                <a:solidFill>
                  <a:srgbClr val="19171E"/>
                </a:solidFill>
                <a:latin typeface="+mn-ea"/>
              </a:rPr>
              <a:t>E</a:t>
            </a:r>
          </a:p>
          <a:p>
            <a:pPr algn="ctr">
              <a:lnSpc>
                <a:spcPts val="5400"/>
              </a:lnSpc>
            </a:pPr>
            <a:r>
              <a:rPr lang="ko-KR" altLang="en-US" sz="4000" dirty="0">
                <a:solidFill>
                  <a:srgbClr val="19171E"/>
                </a:solidFill>
                <a:latin typeface="+mn-ea"/>
              </a:rPr>
              <a:t>수면 마취제</a:t>
            </a:r>
            <a:endParaRPr lang="en-US" sz="4000" dirty="0">
              <a:solidFill>
                <a:srgbClr val="19171E"/>
              </a:solidFill>
              <a:latin typeface="+mn-ea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375CB15C-728D-D033-D827-8974D27F0719}"/>
              </a:ext>
            </a:extLst>
          </p:cNvPr>
          <p:cNvSpPr txBox="1"/>
          <p:nvPr/>
        </p:nvSpPr>
        <p:spPr>
          <a:xfrm>
            <a:off x="13392981" y="5138723"/>
            <a:ext cx="2877444" cy="1323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altLang="ko-KR" sz="4000" dirty="0">
                <a:solidFill>
                  <a:srgbClr val="19171E"/>
                </a:solidFill>
                <a:latin typeface="+mn-ea"/>
              </a:rPr>
              <a:t>R</a:t>
            </a:r>
          </a:p>
          <a:p>
            <a:pPr algn="ctr">
              <a:lnSpc>
                <a:spcPts val="5400"/>
              </a:lnSpc>
            </a:pPr>
            <a:r>
              <a:rPr lang="ko-KR" altLang="en-US" sz="4000" dirty="0">
                <a:solidFill>
                  <a:srgbClr val="19171E"/>
                </a:solidFill>
                <a:latin typeface="+mn-ea"/>
              </a:rPr>
              <a:t>과다 투여</a:t>
            </a:r>
            <a:endParaRPr lang="en-US" altLang="ko-KR" sz="4000" dirty="0">
              <a:solidFill>
                <a:srgbClr val="19171E"/>
              </a:solidFill>
              <a:latin typeface="+mn-ea"/>
            </a:endParaRP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50804B42-3AA8-0E84-E935-47AC5A581812}"/>
              </a:ext>
            </a:extLst>
          </p:cNvPr>
          <p:cNvSpPr txBox="1"/>
          <p:nvPr/>
        </p:nvSpPr>
        <p:spPr>
          <a:xfrm>
            <a:off x="5461947" y="6954345"/>
            <a:ext cx="6286502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2000" dirty="0">
                <a:solidFill>
                  <a:srgbClr val="100F0D"/>
                </a:solidFill>
                <a:latin typeface="+mn-ea"/>
              </a:rPr>
              <a:t>적에게 수면 상태이상 부여</a:t>
            </a:r>
            <a:endParaRPr lang="en-US" altLang="ko-KR" sz="2000" dirty="0">
              <a:solidFill>
                <a:srgbClr val="100F0D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endParaRPr lang="en-US" altLang="ko-KR" sz="2000" dirty="0">
              <a:solidFill>
                <a:srgbClr val="100F0D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r>
              <a:rPr lang="ko-KR" altLang="en-US" sz="2000" dirty="0">
                <a:solidFill>
                  <a:srgbClr val="100F0D"/>
                </a:solidFill>
                <a:latin typeface="+mn-ea"/>
              </a:rPr>
              <a:t>사용 후 기본 공격</a:t>
            </a:r>
            <a:endParaRPr lang="en-US" altLang="ko-KR" sz="2000" dirty="0">
              <a:solidFill>
                <a:srgbClr val="100F0D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r>
              <a:rPr lang="en-US" altLang="ko-KR" sz="2000" dirty="0">
                <a:solidFill>
                  <a:srgbClr val="100F0D"/>
                </a:solidFill>
                <a:latin typeface="+mn-ea"/>
              </a:rPr>
              <a:t>-&gt; </a:t>
            </a:r>
            <a:r>
              <a:rPr lang="ko-KR" altLang="en-US" sz="2000" dirty="0">
                <a:solidFill>
                  <a:srgbClr val="100F0D"/>
                </a:solidFill>
                <a:latin typeface="+mn-ea"/>
              </a:rPr>
              <a:t>회복 감소 효과</a:t>
            </a:r>
            <a:endParaRPr lang="en-US" altLang="ko-KR" sz="2000" dirty="0">
              <a:solidFill>
                <a:srgbClr val="100F0D"/>
              </a:solidFill>
              <a:latin typeface="+mn-ea"/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0086FE12-CE93-983A-11E6-DDD7745B7E99}"/>
              </a:ext>
            </a:extLst>
          </p:cNvPr>
          <p:cNvSpPr txBox="1"/>
          <p:nvPr/>
        </p:nvSpPr>
        <p:spPr>
          <a:xfrm>
            <a:off x="12078476" y="6954344"/>
            <a:ext cx="5506453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2000" dirty="0">
                <a:solidFill>
                  <a:srgbClr val="100F0D"/>
                </a:solidFill>
                <a:latin typeface="+mn-ea"/>
              </a:rPr>
              <a:t>추가 체력 획득</a:t>
            </a:r>
            <a:endParaRPr lang="en-US" altLang="ko-KR" sz="2000" dirty="0">
              <a:solidFill>
                <a:srgbClr val="100F0D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endParaRPr lang="en-US" altLang="ko-KR" sz="2000" dirty="0">
              <a:solidFill>
                <a:srgbClr val="100F0D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r>
              <a:rPr lang="ko-KR" altLang="en-US" sz="2000" dirty="0">
                <a:solidFill>
                  <a:srgbClr val="100F0D"/>
                </a:solidFill>
                <a:latin typeface="+mn-ea"/>
              </a:rPr>
              <a:t>다른 스킬 사용 시 </a:t>
            </a:r>
            <a:endParaRPr lang="en-US" altLang="ko-KR" sz="2000" dirty="0">
              <a:solidFill>
                <a:srgbClr val="100F0D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r>
              <a:rPr lang="ko-KR" altLang="en-US" sz="2000" dirty="0">
                <a:solidFill>
                  <a:srgbClr val="100F0D"/>
                </a:solidFill>
                <a:latin typeface="+mn-ea"/>
              </a:rPr>
              <a:t>자신의 체력 회복</a:t>
            </a:r>
            <a:endParaRPr lang="en-US" altLang="ko-KR" sz="2000" dirty="0">
              <a:solidFill>
                <a:srgbClr val="100F0D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61094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40133" y="-190500"/>
            <a:ext cx="11442267" cy="1452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12672"/>
              </a:lnSpc>
              <a:spcBef>
                <a:spcPct val="0"/>
              </a:spcBef>
            </a:pPr>
            <a:r>
              <a:rPr lang="en-US" sz="6000" dirty="0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05. </a:t>
            </a:r>
            <a:r>
              <a:rPr lang="ko-KR" altLang="en-US" sz="6000" dirty="0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스킬 상세</a:t>
            </a:r>
            <a:endParaRPr lang="en-US" sz="6000" dirty="0">
              <a:solidFill>
                <a:srgbClr val="19171E"/>
              </a:solidFill>
              <a:latin typeface="210 아일랜드" panose="020B0600000101010101" charset="-127"/>
              <a:ea typeface="210 아일랜드" panose="020B0600000101010101" charset="-127"/>
            </a:endParaRPr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BADF8D0E-64FD-C021-C28B-C527C5BF6050}"/>
              </a:ext>
            </a:extLst>
          </p:cNvPr>
          <p:cNvSpPr txBox="1"/>
          <p:nvPr/>
        </p:nvSpPr>
        <p:spPr>
          <a:xfrm>
            <a:off x="11037287" y="4533900"/>
            <a:ext cx="2973988" cy="340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1400" dirty="0">
                <a:solidFill>
                  <a:srgbClr val="100F0D"/>
                </a:solidFill>
                <a:latin typeface="+mn-ea"/>
              </a:rPr>
              <a:t>아야 </a:t>
            </a:r>
            <a:r>
              <a:rPr lang="en-US" altLang="ko-KR" sz="1400" dirty="0">
                <a:solidFill>
                  <a:srgbClr val="100F0D"/>
                </a:solidFill>
                <a:latin typeface="+mn-ea"/>
              </a:rPr>
              <a:t>– </a:t>
            </a:r>
            <a:r>
              <a:rPr lang="ko-KR" altLang="en-US" sz="1400" dirty="0">
                <a:solidFill>
                  <a:srgbClr val="100F0D"/>
                </a:solidFill>
                <a:latin typeface="+mn-ea"/>
              </a:rPr>
              <a:t>권총</a:t>
            </a:r>
            <a:endParaRPr lang="en-US" sz="1400" dirty="0">
              <a:solidFill>
                <a:srgbClr val="100F0D"/>
              </a:solidFill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414F361-EF42-651E-F481-532C46AAF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0" y="1381125"/>
            <a:ext cx="2973987" cy="315277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DCBF6C1-BF44-9A69-3569-82C45C54F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1591" y="1647825"/>
            <a:ext cx="3848100" cy="2886075"/>
          </a:xfrm>
          <a:prstGeom prst="rect">
            <a:avLst/>
          </a:prstGeom>
        </p:spPr>
      </p:pic>
      <p:sp>
        <p:nvSpPr>
          <p:cNvPr id="31" name="TextBox 8">
            <a:extLst>
              <a:ext uri="{FF2B5EF4-FFF2-40B4-BE49-F238E27FC236}">
                <a16:creationId xmlns:a16="http://schemas.microsoft.com/office/drawing/2014/main" id="{280B29BD-99B0-C61F-27E7-79F7450F334B}"/>
              </a:ext>
            </a:extLst>
          </p:cNvPr>
          <p:cNvSpPr txBox="1"/>
          <p:nvPr/>
        </p:nvSpPr>
        <p:spPr>
          <a:xfrm>
            <a:off x="14568647" y="4533900"/>
            <a:ext cx="2973988" cy="340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en-US" sz="1400" dirty="0">
                <a:solidFill>
                  <a:srgbClr val="100F0D"/>
                </a:solidFill>
                <a:latin typeface="+mn-ea"/>
              </a:rPr>
              <a:t>thumb-over-thumb grip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1B2BE7DE-89F5-8960-18DD-80969E9C3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7287" y="5143500"/>
            <a:ext cx="6911217" cy="3026770"/>
          </a:xfrm>
          <a:prstGeom prst="rect">
            <a:avLst/>
          </a:prstGeom>
        </p:spPr>
      </p:pic>
      <p:sp>
        <p:nvSpPr>
          <p:cNvPr id="35" name="TextBox 8">
            <a:extLst>
              <a:ext uri="{FF2B5EF4-FFF2-40B4-BE49-F238E27FC236}">
                <a16:creationId xmlns:a16="http://schemas.microsoft.com/office/drawing/2014/main" id="{665E8476-0B84-4146-169F-75F3AA3021B8}"/>
              </a:ext>
            </a:extLst>
          </p:cNvPr>
          <p:cNvSpPr txBox="1"/>
          <p:nvPr/>
        </p:nvSpPr>
        <p:spPr>
          <a:xfrm>
            <a:off x="13005901" y="8196338"/>
            <a:ext cx="2973988" cy="340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en-US" sz="1400" dirty="0">
                <a:solidFill>
                  <a:srgbClr val="100F0D"/>
                </a:solidFill>
                <a:latin typeface="+mn-ea"/>
              </a:rPr>
              <a:t>P90</a:t>
            </a:r>
            <a:r>
              <a:rPr lang="ko-KR" altLang="en-US" sz="1400" dirty="0">
                <a:solidFill>
                  <a:srgbClr val="100F0D"/>
                </a:solidFill>
                <a:latin typeface="+mn-ea"/>
              </a:rPr>
              <a:t> 장전</a:t>
            </a:r>
            <a:endParaRPr lang="en-US" sz="1400" dirty="0">
              <a:solidFill>
                <a:srgbClr val="100F0D"/>
              </a:solidFill>
              <a:latin typeface="+mn-ea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9C626B78-BE1D-0038-0C5E-3E1A576C1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950" y="1407819"/>
            <a:ext cx="10555021" cy="79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76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40133" y="-190500"/>
            <a:ext cx="11442267" cy="1452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12672"/>
              </a:lnSpc>
              <a:spcBef>
                <a:spcPct val="0"/>
              </a:spcBef>
            </a:pPr>
            <a:r>
              <a:rPr lang="en-US" sz="6000" dirty="0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05. </a:t>
            </a:r>
            <a:r>
              <a:rPr lang="ko-KR" altLang="en-US" sz="6000" dirty="0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스킬 상세</a:t>
            </a:r>
            <a:endParaRPr lang="en-US" sz="6000" dirty="0">
              <a:solidFill>
                <a:srgbClr val="19171E"/>
              </a:solidFill>
              <a:latin typeface="210 아일랜드" panose="020B0600000101010101" charset="-127"/>
              <a:ea typeface="210 아일랜드" panose="020B0600000101010101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D191E2-1962-5A82-5D26-1F9FE00EA1C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32" y="1485900"/>
            <a:ext cx="17690668" cy="8490435"/>
          </a:xfrm>
          <a:prstGeom prst="rect">
            <a:avLst/>
          </a:prstGeom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EC8C005D-2C04-D533-E3D8-4011F4DD42FF}"/>
              </a:ext>
            </a:extLst>
          </p:cNvPr>
          <p:cNvSpPr txBox="1"/>
          <p:nvPr/>
        </p:nvSpPr>
        <p:spPr>
          <a:xfrm>
            <a:off x="298666" y="1676515"/>
            <a:ext cx="17373600" cy="3580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53"/>
              </a:lnSpc>
            </a:pP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기본 공격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7B14FBB-122A-6F8C-B48B-E1E044F6DA34}"/>
              </a:ext>
            </a:extLst>
          </p:cNvPr>
          <p:cNvSpPr txBox="1"/>
          <p:nvPr/>
        </p:nvSpPr>
        <p:spPr>
          <a:xfrm>
            <a:off x="167171" y="2258640"/>
            <a:ext cx="5093087" cy="340671"/>
          </a:xfrm>
          <a:prstGeom prst="rect">
            <a:avLst/>
          </a:prstGeom>
          <a:solidFill>
            <a:srgbClr val="5F4B8B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스킬 범위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883B7DD-9729-523D-96ED-92C97153A6F2}"/>
              </a:ext>
            </a:extLst>
          </p:cNvPr>
          <p:cNvGraphicFramePr>
            <a:graphicFrameLocks noGrp="1"/>
          </p:cNvGraphicFramePr>
          <p:nvPr/>
        </p:nvGraphicFramePr>
        <p:xfrm>
          <a:off x="298666" y="2705099"/>
          <a:ext cx="3810001" cy="39968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077">
                  <a:extLst>
                    <a:ext uri="{9D8B030D-6E8A-4147-A177-3AD203B41FA5}">
                      <a16:colId xmlns:a16="http://schemas.microsoft.com/office/drawing/2014/main" val="995759409"/>
                    </a:ext>
                  </a:extLst>
                </a:gridCol>
                <a:gridCol w="293077">
                  <a:extLst>
                    <a:ext uri="{9D8B030D-6E8A-4147-A177-3AD203B41FA5}">
                      <a16:colId xmlns:a16="http://schemas.microsoft.com/office/drawing/2014/main" val="2552555778"/>
                    </a:ext>
                  </a:extLst>
                </a:gridCol>
                <a:gridCol w="293077">
                  <a:extLst>
                    <a:ext uri="{9D8B030D-6E8A-4147-A177-3AD203B41FA5}">
                      <a16:colId xmlns:a16="http://schemas.microsoft.com/office/drawing/2014/main" val="3505158980"/>
                    </a:ext>
                  </a:extLst>
                </a:gridCol>
                <a:gridCol w="293077">
                  <a:extLst>
                    <a:ext uri="{9D8B030D-6E8A-4147-A177-3AD203B41FA5}">
                      <a16:colId xmlns:a16="http://schemas.microsoft.com/office/drawing/2014/main" val="3987812890"/>
                    </a:ext>
                  </a:extLst>
                </a:gridCol>
                <a:gridCol w="293077">
                  <a:extLst>
                    <a:ext uri="{9D8B030D-6E8A-4147-A177-3AD203B41FA5}">
                      <a16:colId xmlns:a16="http://schemas.microsoft.com/office/drawing/2014/main" val="3816799716"/>
                    </a:ext>
                  </a:extLst>
                </a:gridCol>
                <a:gridCol w="293077">
                  <a:extLst>
                    <a:ext uri="{9D8B030D-6E8A-4147-A177-3AD203B41FA5}">
                      <a16:colId xmlns:a16="http://schemas.microsoft.com/office/drawing/2014/main" val="3154638277"/>
                    </a:ext>
                  </a:extLst>
                </a:gridCol>
                <a:gridCol w="293077">
                  <a:extLst>
                    <a:ext uri="{9D8B030D-6E8A-4147-A177-3AD203B41FA5}">
                      <a16:colId xmlns:a16="http://schemas.microsoft.com/office/drawing/2014/main" val="3477958659"/>
                    </a:ext>
                  </a:extLst>
                </a:gridCol>
                <a:gridCol w="293077">
                  <a:extLst>
                    <a:ext uri="{9D8B030D-6E8A-4147-A177-3AD203B41FA5}">
                      <a16:colId xmlns:a16="http://schemas.microsoft.com/office/drawing/2014/main" val="4037388653"/>
                    </a:ext>
                  </a:extLst>
                </a:gridCol>
                <a:gridCol w="293077">
                  <a:extLst>
                    <a:ext uri="{9D8B030D-6E8A-4147-A177-3AD203B41FA5}">
                      <a16:colId xmlns:a16="http://schemas.microsoft.com/office/drawing/2014/main" val="82059609"/>
                    </a:ext>
                  </a:extLst>
                </a:gridCol>
                <a:gridCol w="293077">
                  <a:extLst>
                    <a:ext uri="{9D8B030D-6E8A-4147-A177-3AD203B41FA5}">
                      <a16:colId xmlns:a16="http://schemas.microsoft.com/office/drawing/2014/main" val="2723718273"/>
                    </a:ext>
                  </a:extLst>
                </a:gridCol>
                <a:gridCol w="293077">
                  <a:extLst>
                    <a:ext uri="{9D8B030D-6E8A-4147-A177-3AD203B41FA5}">
                      <a16:colId xmlns:a16="http://schemas.microsoft.com/office/drawing/2014/main" val="3485483209"/>
                    </a:ext>
                  </a:extLst>
                </a:gridCol>
                <a:gridCol w="293077">
                  <a:extLst>
                    <a:ext uri="{9D8B030D-6E8A-4147-A177-3AD203B41FA5}">
                      <a16:colId xmlns:a16="http://schemas.microsoft.com/office/drawing/2014/main" val="2909669298"/>
                    </a:ext>
                  </a:extLst>
                </a:gridCol>
                <a:gridCol w="293077">
                  <a:extLst>
                    <a:ext uri="{9D8B030D-6E8A-4147-A177-3AD203B41FA5}">
                      <a16:colId xmlns:a16="http://schemas.microsoft.com/office/drawing/2014/main" val="613580607"/>
                    </a:ext>
                  </a:extLst>
                </a:gridCol>
              </a:tblGrid>
              <a:tr h="307453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970325"/>
                  </a:ext>
                </a:extLst>
              </a:tr>
              <a:tr h="307453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923550"/>
                  </a:ext>
                </a:extLst>
              </a:tr>
              <a:tr h="307453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307894"/>
                  </a:ext>
                </a:extLst>
              </a:tr>
              <a:tr h="307453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091924"/>
                  </a:ext>
                </a:extLst>
              </a:tr>
              <a:tr h="307453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592799"/>
                  </a:ext>
                </a:extLst>
              </a:tr>
              <a:tr h="307453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480231"/>
                  </a:ext>
                </a:extLst>
              </a:tr>
              <a:tr h="307453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744815"/>
                  </a:ext>
                </a:extLst>
              </a:tr>
              <a:tr h="307453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27158"/>
                  </a:ext>
                </a:extLst>
              </a:tr>
              <a:tr h="307453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83614"/>
                  </a:ext>
                </a:extLst>
              </a:tr>
              <a:tr h="307453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849596"/>
                  </a:ext>
                </a:extLst>
              </a:tr>
              <a:tr h="307453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445229"/>
                  </a:ext>
                </a:extLst>
              </a:tr>
              <a:tr h="307453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074949"/>
                  </a:ext>
                </a:extLst>
              </a:tr>
              <a:tr h="307453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971641"/>
                  </a:ext>
                </a:extLst>
              </a:tr>
            </a:tbl>
          </a:graphicData>
        </a:graphic>
      </p:graphicFrame>
      <p:sp>
        <p:nvSpPr>
          <p:cNvPr id="8" name="TextBox 8">
            <a:extLst>
              <a:ext uri="{FF2B5EF4-FFF2-40B4-BE49-F238E27FC236}">
                <a16:creationId xmlns:a16="http://schemas.microsoft.com/office/drawing/2014/main" id="{1D8C1460-7BA8-0C03-71A7-6BF0586E0486}"/>
              </a:ext>
            </a:extLst>
          </p:cNvPr>
          <p:cNvSpPr txBox="1"/>
          <p:nvPr/>
        </p:nvSpPr>
        <p:spPr>
          <a:xfrm>
            <a:off x="4262285" y="6286500"/>
            <a:ext cx="993057" cy="3204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1100" dirty="0">
                <a:solidFill>
                  <a:srgbClr val="100F0D"/>
                </a:solidFill>
                <a:latin typeface="+mn-ea"/>
              </a:rPr>
              <a:t>박스 </a:t>
            </a:r>
            <a:r>
              <a:rPr lang="en-US" altLang="ko-KR" sz="1100" dirty="0">
                <a:solidFill>
                  <a:srgbClr val="100F0D"/>
                </a:solidFill>
                <a:latin typeface="+mn-ea"/>
              </a:rPr>
              <a:t>1</a:t>
            </a:r>
            <a:r>
              <a:rPr lang="ko-KR" altLang="en-US" sz="1100" dirty="0">
                <a:solidFill>
                  <a:srgbClr val="100F0D"/>
                </a:solidFill>
                <a:latin typeface="+mn-ea"/>
              </a:rPr>
              <a:t>칸 </a:t>
            </a:r>
            <a:r>
              <a:rPr lang="en-US" altLang="ko-KR" sz="1100" dirty="0">
                <a:solidFill>
                  <a:srgbClr val="100F0D"/>
                </a:solidFill>
                <a:latin typeface="+mn-ea"/>
              </a:rPr>
              <a:t>= 1M</a:t>
            </a:r>
            <a:endParaRPr lang="en-US" sz="1100" dirty="0">
              <a:solidFill>
                <a:srgbClr val="100F0D"/>
              </a:solidFill>
              <a:latin typeface="+mn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3831179-A937-ECC7-72BD-CDD5CB078F47}"/>
              </a:ext>
            </a:extLst>
          </p:cNvPr>
          <p:cNvGrpSpPr/>
          <p:nvPr/>
        </p:nvGrpSpPr>
        <p:grpSpPr>
          <a:xfrm>
            <a:off x="-732482" y="3300071"/>
            <a:ext cx="2971800" cy="2823536"/>
            <a:chOff x="2279886" y="3167562"/>
            <a:chExt cx="2971800" cy="2823536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6E646DC-385A-4228-AA2F-A40B44FFFEE8}"/>
                </a:ext>
              </a:extLst>
            </p:cNvPr>
            <p:cNvSpPr/>
            <p:nvPr/>
          </p:nvSpPr>
          <p:spPr>
            <a:xfrm>
              <a:off x="2279886" y="3167562"/>
              <a:ext cx="2971800" cy="2823536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46F1869-9DCF-53AF-E284-700A168068EB}"/>
                </a:ext>
              </a:extLst>
            </p:cNvPr>
            <p:cNvSpPr/>
            <p:nvPr/>
          </p:nvSpPr>
          <p:spPr>
            <a:xfrm>
              <a:off x="3537186" y="4345802"/>
              <a:ext cx="457200" cy="457200"/>
            </a:xfrm>
            <a:prstGeom prst="ellipse">
              <a:avLst/>
            </a:prstGeom>
            <a:solidFill>
              <a:srgbClr val="5F4B8B"/>
            </a:solidFill>
            <a:ln w="38100">
              <a:solidFill>
                <a:srgbClr val="19171E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27476292-38B6-5995-1FB7-3660F33D4A63}"/>
              </a:ext>
            </a:extLst>
          </p:cNvPr>
          <p:cNvSpPr txBox="1"/>
          <p:nvPr/>
        </p:nvSpPr>
        <p:spPr>
          <a:xfrm>
            <a:off x="5486401" y="2258640"/>
            <a:ext cx="2057399" cy="340671"/>
          </a:xfrm>
          <a:prstGeom prst="rect">
            <a:avLst/>
          </a:prstGeom>
          <a:solidFill>
            <a:srgbClr val="5F4B8B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애니메이션 예시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211963D7-8889-F52A-1E4F-930C557B6615}"/>
              </a:ext>
            </a:extLst>
          </p:cNvPr>
          <p:cNvSpPr txBox="1"/>
          <p:nvPr/>
        </p:nvSpPr>
        <p:spPr>
          <a:xfrm>
            <a:off x="5365966" y="6859354"/>
            <a:ext cx="990599" cy="1656672"/>
          </a:xfrm>
          <a:prstGeom prst="rect">
            <a:avLst/>
          </a:prstGeom>
          <a:solidFill>
            <a:srgbClr val="5F4B8B"/>
          </a:solidFill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200000"/>
              </a:lnSpc>
            </a:pP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애니메이션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액션 순서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endParaRPr lang="en-US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3D46E452-1B5F-FC09-4B01-570D1858ED06}"/>
              </a:ext>
            </a:extLst>
          </p:cNvPr>
          <p:cNvSpPr txBox="1"/>
          <p:nvPr/>
        </p:nvSpPr>
        <p:spPr>
          <a:xfrm>
            <a:off x="5365965" y="8654244"/>
            <a:ext cx="990599" cy="1225785"/>
          </a:xfrm>
          <a:prstGeom prst="rect">
            <a:avLst/>
          </a:prstGeom>
          <a:solidFill>
            <a:srgbClr val="5F4B8B"/>
          </a:solidFill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스킬 사용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판정 예시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endParaRPr lang="en-US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6C06963B-ADCE-97E6-2666-3213B31027CA}"/>
              </a:ext>
            </a:extLst>
          </p:cNvPr>
          <p:cNvSpPr txBox="1"/>
          <p:nvPr/>
        </p:nvSpPr>
        <p:spPr>
          <a:xfrm>
            <a:off x="181919" y="6850213"/>
            <a:ext cx="2057399" cy="340671"/>
          </a:xfrm>
          <a:prstGeom prst="rect">
            <a:avLst/>
          </a:prstGeom>
          <a:solidFill>
            <a:srgbClr val="5F4B8B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레퍼런스 이미지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414898C-57EB-6448-206F-23CB985AF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66" y="7302237"/>
            <a:ext cx="3600724" cy="2577791"/>
          </a:xfrm>
          <a:prstGeom prst="rect">
            <a:avLst/>
          </a:prstGeom>
        </p:spPr>
      </p:pic>
      <p:sp>
        <p:nvSpPr>
          <p:cNvPr id="22" name="TextBox 8">
            <a:extLst>
              <a:ext uri="{FF2B5EF4-FFF2-40B4-BE49-F238E27FC236}">
                <a16:creationId xmlns:a16="http://schemas.microsoft.com/office/drawing/2014/main" id="{DB3469B2-7BA1-31EC-16F8-7BBE7C6D4E72}"/>
              </a:ext>
            </a:extLst>
          </p:cNvPr>
          <p:cNvSpPr txBox="1"/>
          <p:nvPr/>
        </p:nvSpPr>
        <p:spPr>
          <a:xfrm>
            <a:off x="4043801" y="9548616"/>
            <a:ext cx="1177753" cy="3204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1100" dirty="0">
                <a:solidFill>
                  <a:srgbClr val="100F0D"/>
                </a:solidFill>
                <a:latin typeface="+mn-ea"/>
              </a:rPr>
              <a:t>기본 공격 </a:t>
            </a:r>
            <a:r>
              <a:rPr lang="en-US" altLang="ko-KR" sz="1100" dirty="0">
                <a:solidFill>
                  <a:srgbClr val="100F0D"/>
                </a:solidFill>
                <a:latin typeface="+mn-ea"/>
              </a:rPr>
              <a:t>- </a:t>
            </a:r>
            <a:r>
              <a:rPr lang="ko-KR" altLang="en-US" sz="1100" dirty="0">
                <a:solidFill>
                  <a:srgbClr val="100F0D"/>
                </a:solidFill>
                <a:latin typeface="+mn-ea"/>
              </a:rPr>
              <a:t>아야</a:t>
            </a:r>
            <a:endParaRPr lang="en-US" sz="1100" dirty="0">
              <a:solidFill>
                <a:srgbClr val="100F0D"/>
              </a:solidFill>
              <a:latin typeface="+mn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4656856-17B9-42D5-E207-91C633ED6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100" y="3114813"/>
            <a:ext cx="2209800" cy="29718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72EC489-5F0E-192B-A49B-303582BF8D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3699"/>
          <a:stretch/>
        </p:blipFill>
        <p:spPr>
          <a:xfrm>
            <a:off x="10284618" y="3114813"/>
            <a:ext cx="2595563" cy="29337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057B918-AF61-168A-8C41-FD761A7FC8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98436" y="3138625"/>
            <a:ext cx="2143125" cy="2924175"/>
          </a:xfrm>
          <a:prstGeom prst="rect">
            <a:avLst/>
          </a:prstGeom>
        </p:spPr>
      </p:pic>
      <p:sp>
        <p:nvSpPr>
          <p:cNvPr id="41" name="TextBox 8">
            <a:extLst>
              <a:ext uri="{FF2B5EF4-FFF2-40B4-BE49-F238E27FC236}">
                <a16:creationId xmlns:a16="http://schemas.microsoft.com/office/drawing/2014/main" id="{EFA1C07F-56AF-641D-FA61-42107DF90867}"/>
              </a:ext>
            </a:extLst>
          </p:cNvPr>
          <p:cNvSpPr txBox="1"/>
          <p:nvPr/>
        </p:nvSpPr>
        <p:spPr>
          <a:xfrm>
            <a:off x="6533107" y="7020548"/>
            <a:ext cx="2209800" cy="713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1400" dirty="0">
                <a:solidFill>
                  <a:srgbClr val="100F0D"/>
                </a:solidFill>
                <a:latin typeface="+mn-ea"/>
              </a:rPr>
              <a:t>양손을 앞으로 내밀어 </a:t>
            </a:r>
            <a:endParaRPr lang="en-US" altLang="ko-KR" sz="1400" dirty="0">
              <a:solidFill>
                <a:srgbClr val="100F0D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r>
              <a:rPr lang="ko-KR" altLang="en-US" sz="1400" dirty="0">
                <a:solidFill>
                  <a:srgbClr val="100F0D"/>
                </a:solidFill>
                <a:latin typeface="+mn-ea"/>
              </a:rPr>
              <a:t>총을 적에게 겨냥</a:t>
            </a:r>
            <a:endParaRPr lang="en-US" sz="1400" dirty="0">
              <a:solidFill>
                <a:srgbClr val="100F0D"/>
              </a:solidFill>
              <a:latin typeface="+mn-ea"/>
            </a:endParaRPr>
          </a:p>
        </p:txBody>
      </p:sp>
      <p:sp>
        <p:nvSpPr>
          <p:cNvPr id="42" name="TextBox 8">
            <a:extLst>
              <a:ext uri="{FF2B5EF4-FFF2-40B4-BE49-F238E27FC236}">
                <a16:creationId xmlns:a16="http://schemas.microsoft.com/office/drawing/2014/main" id="{19A06A34-CDA9-289B-EE4E-7960F41B4569}"/>
              </a:ext>
            </a:extLst>
          </p:cNvPr>
          <p:cNvSpPr txBox="1"/>
          <p:nvPr/>
        </p:nvSpPr>
        <p:spPr>
          <a:xfrm>
            <a:off x="10477499" y="7128764"/>
            <a:ext cx="2209800" cy="329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1400" dirty="0">
                <a:solidFill>
                  <a:srgbClr val="100F0D"/>
                </a:solidFill>
                <a:latin typeface="+mn-ea"/>
              </a:rPr>
              <a:t>적을 향해 총을 발사</a:t>
            </a:r>
            <a:endParaRPr lang="en-US" sz="1400" dirty="0">
              <a:solidFill>
                <a:srgbClr val="100F0D"/>
              </a:solidFill>
              <a:latin typeface="+mn-ea"/>
            </a:endParaRPr>
          </a:p>
        </p:txBody>
      </p:sp>
      <p:sp>
        <p:nvSpPr>
          <p:cNvPr id="43" name="TextBox 8">
            <a:extLst>
              <a:ext uri="{FF2B5EF4-FFF2-40B4-BE49-F238E27FC236}">
                <a16:creationId xmlns:a16="http://schemas.microsoft.com/office/drawing/2014/main" id="{E55B3A4D-5A5A-2E65-4FC9-57D19653D309}"/>
              </a:ext>
            </a:extLst>
          </p:cNvPr>
          <p:cNvSpPr txBox="1"/>
          <p:nvPr/>
        </p:nvSpPr>
        <p:spPr>
          <a:xfrm>
            <a:off x="14516098" y="7128764"/>
            <a:ext cx="2622764" cy="1098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1400" dirty="0">
                <a:solidFill>
                  <a:srgbClr val="100F0D"/>
                </a:solidFill>
                <a:latin typeface="+mn-ea"/>
              </a:rPr>
              <a:t>재장전을 준비</a:t>
            </a:r>
            <a:endParaRPr lang="en-US" altLang="ko-KR" sz="1400" dirty="0">
              <a:solidFill>
                <a:srgbClr val="100F0D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endParaRPr lang="en-US" altLang="ko-KR" sz="1400" dirty="0">
              <a:solidFill>
                <a:srgbClr val="100F0D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r>
              <a:rPr lang="ko-KR" altLang="en-US" sz="1400" dirty="0">
                <a:solidFill>
                  <a:srgbClr val="100F0D"/>
                </a:solidFill>
                <a:latin typeface="+mn-ea"/>
              </a:rPr>
              <a:t>권총 장전 모션과 이어지게 한다</a:t>
            </a:r>
            <a:endParaRPr lang="en-US" sz="1400" dirty="0">
              <a:solidFill>
                <a:srgbClr val="100F0D"/>
              </a:solidFill>
              <a:latin typeface="+mn-ea"/>
            </a:endParaRPr>
          </a:p>
        </p:txBody>
      </p:sp>
      <p:sp>
        <p:nvSpPr>
          <p:cNvPr id="44" name="TextBox 8">
            <a:extLst>
              <a:ext uri="{FF2B5EF4-FFF2-40B4-BE49-F238E27FC236}">
                <a16:creationId xmlns:a16="http://schemas.microsoft.com/office/drawing/2014/main" id="{42543A4D-72D5-B708-5E3F-50799888D99A}"/>
              </a:ext>
            </a:extLst>
          </p:cNvPr>
          <p:cNvSpPr txBox="1"/>
          <p:nvPr/>
        </p:nvSpPr>
        <p:spPr>
          <a:xfrm>
            <a:off x="6402029" y="8717883"/>
            <a:ext cx="2656826" cy="1098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1400" dirty="0">
                <a:solidFill>
                  <a:srgbClr val="100F0D"/>
                </a:solidFill>
                <a:latin typeface="+mn-ea"/>
              </a:rPr>
              <a:t>해당 액션 상황에서 </a:t>
            </a:r>
            <a:endParaRPr lang="en-US" altLang="ko-KR" sz="1400" dirty="0">
              <a:solidFill>
                <a:srgbClr val="100F0D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r>
              <a:rPr lang="ko-KR" altLang="en-US" sz="1400" dirty="0">
                <a:solidFill>
                  <a:srgbClr val="100F0D"/>
                </a:solidFill>
                <a:latin typeface="+mn-ea"/>
              </a:rPr>
              <a:t>기본 공격 불가 상태가</a:t>
            </a:r>
            <a:r>
              <a:rPr lang="en-US" altLang="ko-KR" sz="1400" dirty="0">
                <a:solidFill>
                  <a:srgbClr val="100F0D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rgbClr val="100F0D"/>
                </a:solidFill>
                <a:latin typeface="+mn-ea"/>
              </a:rPr>
              <a:t>된 경우 기본 공격을 캔슬</a:t>
            </a:r>
            <a:endParaRPr lang="en-US" sz="1400" dirty="0">
              <a:solidFill>
                <a:srgbClr val="100F0D"/>
              </a:solidFill>
              <a:latin typeface="+mn-ea"/>
            </a:endParaRPr>
          </a:p>
        </p:txBody>
      </p:sp>
      <p:sp>
        <p:nvSpPr>
          <p:cNvPr id="45" name="TextBox 8">
            <a:extLst>
              <a:ext uri="{FF2B5EF4-FFF2-40B4-BE49-F238E27FC236}">
                <a16:creationId xmlns:a16="http://schemas.microsoft.com/office/drawing/2014/main" id="{FB6634B8-8315-CD7B-8D21-7AF0161DC166}"/>
              </a:ext>
            </a:extLst>
          </p:cNvPr>
          <p:cNvSpPr txBox="1"/>
          <p:nvPr/>
        </p:nvSpPr>
        <p:spPr>
          <a:xfrm>
            <a:off x="9927589" y="8717883"/>
            <a:ext cx="3309616" cy="1098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1400" dirty="0">
                <a:solidFill>
                  <a:srgbClr val="100F0D"/>
                </a:solidFill>
                <a:latin typeface="+mn-ea"/>
              </a:rPr>
              <a:t>해당 액션 상황 이후에 </a:t>
            </a:r>
            <a:endParaRPr lang="en-US" altLang="ko-KR" sz="1400" dirty="0">
              <a:solidFill>
                <a:srgbClr val="100F0D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r>
              <a:rPr lang="ko-KR" altLang="en-US" sz="1400" dirty="0">
                <a:solidFill>
                  <a:srgbClr val="100F0D"/>
                </a:solidFill>
                <a:latin typeface="+mn-ea"/>
              </a:rPr>
              <a:t>기본 공격 불가 상태가</a:t>
            </a:r>
            <a:r>
              <a:rPr lang="en-US" altLang="ko-KR" sz="1400" dirty="0">
                <a:solidFill>
                  <a:srgbClr val="100F0D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rgbClr val="100F0D"/>
                </a:solidFill>
                <a:latin typeface="+mn-ea"/>
              </a:rPr>
              <a:t>된 경우 투사체 발사 후 애니메이션만 캔슬</a:t>
            </a:r>
            <a:endParaRPr lang="en-US" sz="1400" dirty="0">
              <a:solidFill>
                <a:srgbClr val="100F0D"/>
              </a:solidFill>
              <a:latin typeface="+mn-ea"/>
            </a:endParaRP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6E893CF4-8D58-05EA-4993-F53123B404A5}"/>
              </a:ext>
            </a:extLst>
          </p:cNvPr>
          <p:cNvSpPr txBox="1"/>
          <p:nvPr/>
        </p:nvSpPr>
        <p:spPr>
          <a:xfrm>
            <a:off x="4262284" y="2703870"/>
            <a:ext cx="993057" cy="1089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en-US" sz="1100" dirty="0">
                <a:solidFill>
                  <a:srgbClr val="100F0D"/>
                </a:solidFill>
                <a:latin typeface="+mn-ea"/>
              </a:rPr>
              <a:t>4.5M </a:t>
            </a:r>
            <a:r>
              <a:rPr lang="ko-KR" altLang="en-US" sz="1100" dirty="0">
                <a:solidFill>
                  <a:srgbClr val="100F0D"/>
                </a:solidFill>
                <a:latin typeface="+mn-ea"/>
              </a:rPr>
              <a:t>이내의</a:t>
            </a:r>
            <a:endParaRPr lang="en-US" altLang="ko-KR" sz="1100" dirty="0">
              <a:solidFill>
                <a:srgbClr val="100F0D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r>
              <a:rPr lang="ko-KR" altLang="en-US" sz="1100" dirty="0">
                <a:solidFill>
                  <a:srgbClr val="100F0D"/>
                </a:solidFill>
                <a:latin typeface="+mn-ea"/>
              </a:rPr>
              <a:t>공격 가능 대상 </a:t>
            </a:r>
            <a:r>
              <a:rPr lang="en-US" altLang="ko-KR" sz="1100" dirty="0">
                <a:solidFill>
                  <a:srgbClr val="100F0D"/>
                </a:solidFill>
                <a:latin typeface="+mn-ea"/>
              </a:rPr>
              <a:t>1</a:t>
            </a:r>
            <a:r>
              <a:rPr lang="ko-KR" altLang="en-US" sz="1100" dirty="0">
                <a:solidFill>
                  <a:srgbClr val="100F0D"/>
                </a:solidFill>
                <a:latin typeface="+mn-ea"/>
              </a:rPr>
              <a:t>체</a:t>
            </a:r>
            <a:endParaRPr lang="en-US" sz="1100" dirty="0">
              <a:solidFill>
                <a:srgbClr val="100F0D"/>
              </a:solidFill>
              <a:latin typeface="+mn-ea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E7CB1D-C6BD-377E-124B-5869634B4F31}"/>
              </a:ext>
            </a:extLst>
          </p:cNvPr>
          <p:cNvCxnSpPr>
            <a:cxnSpLocks/>
          </p:cNvCxnSpPr>
          <p:nvPr/>
        </p:nvCxnSpPr>
        <p:spPr>
          <a:xfrm>
            <a:off x="9266798" y="4465897"/>
            <a:ext cx="660791" cy="0"/>
          </a:xfrm>
          <a:prstGeom prst="straightConnector1">
            <a:avLst/>
          </a:prstGeom>
          <a:ln w="38100">
            <a:solidFill>
              <a:srgbClr val="5F4B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99EEB11-4EB9-5A14-9BC2-A0DE83C6D2DB}"/>
              </a:ext>
            </a:extLst>
          </p:cNvPr>
          <p:cNvCxnSpPr>
            <a:cxnSpLocks/>
          </p:cNvCxnSpPr>
          <p:nvPr/>
        </p:nvCxnSpPr>
        <p:spPr>
          <a:xfrm>
            <a:off x="13411200" y="4465897"/>
            <a:ext cx="660791" cy="0"/>
          </a:xfrm>
          <a:prstGeom prst="straightConnector1">
            <a:avLst/>
          </a:prstGeom>
          <a:ln w="38100">
            <a:solidFill>
              <a:srgbClr val="5F4B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727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40133" y="-190500"/>
            <a:ext cx="11442267" cy="1452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12672"/>
              </a:lnSpc>
              <a:spcBef>
                <a:spcPct val="0"/>
              </a:spcBef>
            </a:pPr>
            <a:r>
              <a:rPr lang="en-US" sz="6000" dirty="0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05. </a:t>
            </a:r>
            <a:r>
              <a:rPr lang="ko-KR" altLang="en-US" sz="6000" dirty="0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스킬 상세</a:t>
            </a:r>
            <a:endParaRPr lang="en-US" sz="6000" dirty="0">
              <a:solidFill>
                <a:srgbClr val="19171E"/>
              </a:solidFill>
              <a:latin typeface="210 아일랜드" panose="020B0600000101010101" charset="-127"/>
              <a:ea typeface="210 아일랜드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9CD56D7-FFE0-C0A9-8B3F-EC60BAF54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0" y="1405760"/>
            <a:ext cx="3770816" cy="1314951"/>
          </a:xfrm>
          <a:prstGeom prst="rect">
            <a:avLst/>
          </a:prstGeom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5BDF9761-0932-79D5-AB65-932499D5A5BC}"/>
              </a:ext>
            </a:extLst>
          </p:cNvPr>
          <p:cNvSpPr txBox="1"/>
          <p:nvPr/>
        </p:nvSpPr>
        <p:spPr>
          <a:xfrm>
            <a:off x="14296207" y="2835513"/>
            <a:ext cx="3410152" cy="340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dirty="0" err="1">
                <a:solidFill>
                  <a:srgbClr val="100F0D"/>
                </a:solidFill>
                <a:latin typeface="+mn-ea"/>
              </a:rPr>
              <a:t>마탄의</a:t>
            </a:r>
            <a:r>
              <a:rPr lang="ko-KR" altLang="en-US" dirty="0">
                <a:solidFill>
                  <a:srgbClr val="100F0D"/>
                </a:solidFill>
                <a:latin typeface="+mn-ea"/>
              </a:rPr>
              <a:t> 사수 </a:t>
            </a:r>
            <a:r>
              <a:rPr lang="en-US" altLang="ko-KR" dirty="0">
                <a:solidFill>
                  <a:srgbClr val="100F0D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rgbClr val="100F0D"/>
                </a:solidFill>
                <a:latin typeface="+mn-ea"/>
              </a:rPr>
              <a:t>최후의 한발 </a:t>
            </a:r>
            <a:r>
              <a:rPr lang="en-US" altLang="ko-KR" dirty="0">
                <a:solidFill>
                  <a:srgbClr val="100F0D"/>
                </a:solidFill>
                <a:latin typeface="+mn-ea"/>
              </a:rPr>
              <a:t>- </a:t>
            </a:r>
            <a:r>
              <a:rPr lang="ko-KR" altLang="en-US" dirty="0" err="1">
                <a:solidFill>
                  <a:srgbClr val="100F0D"/>
                </a:solidFill>
                <a:latin typeface="+mn-ea"/>
              </a:rPr>
              <a:t>마탄</a:t>
            </a:r>
            <a:r>
              <a:rPr lang="ko-KR" altLang="en-US" dirty="0">
                <a:solidFill>
                  <a:srgbClr val="100F0D"/>
                </a:solidFill>
                <a:latin typeface="+mn-ea"/>
              </a:rPr>
              <a:t> </a:t>
            </a:r>
            <a:endParaRPr lang="en-US" dirty="0">
              <a:solidFill>
                <a:srgbClr val="100F0D"/>
              </a:solidFill>
              <a:latin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85B9316-E24F-C759-6BAD-888281FC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0" y="3558410"/>
            <a:ext cx="3808566" cy="1332998"/>
          </a:xfrm>
          <a:prstGeom prst="rect">
            <a:avLst/>
          </a:prstGeom>
        </p:spPr>
      </p:pic>
      <p:sp>
        <p:nvSpPr>
          <p:cNvPr id="19" name="TextBox 8">
            <a:extLst>
              <a:ext uri="{FF2B5EF4-FFF2-40B4-BE49-F238E27FC236}">
                <a16:creationId xmlns:a16="http://schemas.microsoft.com/office/drawing/2014/main" id="{471A80D9-0700-093B-A520-48D47E4C298F}"/>
              </a:ext>
            </a:extLst>
          </p:cNvPr>
          <p:cNvSpPr txBox="1"/>
          <p:nvPr/>
        </p:nvSpPr>
        <p:spPr>
          <a:xfrm>
            <a:off x="14315082" y="5006210"/>
            <a:ext cx="3372402" cy="340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dirty="0" err="1">
                <a:solidFill>
                  <a:srgbClr val="100F0D"/>
                </a:solidFill>
                <a:latin typeface="+mn-ea"/>
              </a:rPr>
              <a:t>스탬피드</a:t>
            </a:r>
            <a:r>
              <a:rPr lang="ko-KR" altLang="en-US" dirty="0">
                <a:solidFill>
                  <a:srgbClr val="100F0D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100F0D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rgbClr val="100F0D"/>
                </a:solidFill>
                <a:latin typeface="+mn-ea"/>
              </a:rPr>
              <a:t>최후의 한발 </a:t>
            </a:r>
            <a:r>
              <a:rPr lang="en-US" altLang="ko-KR" dirty="0">
                <a:solidFill>
                  <a:srgbClr val="100F0D"/>
                </a:solidFill>
                <a:latin typeface="+mn-ea"/>
              </a:rPr>
              <a:t>- </a:t>
            </a:r>
            <a:r>
              <a:rPr lang="ko-KR" altLang="en-US" dirty="0" err="1">
                <a:solidFill>
                  <a:srgbClr val="100F0D"/>
                </a:solidFill>
                <a:latin typeface="+mn-ea"/>
              </a:rPr>
              <a:t>더블탭</a:t>
            </a:r>
            <a:r>
              <a:rPr lang="en-US" altLang="ko-KR" dirty="0">
                <a:solidFill>
                  <a:srgbClr val="100F0D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100F0D"/>
                </a:solidFill>
                <a:latin typeface="+mn-ea"/>
              </a:rPr>
              <a:t> </a:t>
            </a:r>
            <a:endParaRPr lang="en-US" dirty="0">
              <a:solidFill>
                <a:srgbClr val="100F0D"/>
              </a:solidFill>
              <a:latin typeface="+mn-ea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918BD4CD-1FAA-72CD-DD1A-365E2939A4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818" y="1413379"/>
            <a:ext cx="13491581" cy="838207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65F5CF9-FF22-2F59-1786-724F1E272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7000" y="5729107"/>
            <a:ext cx="1859264" cy="116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941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521845"/>
            <a:chOff x="0" y="0"/>
            <a:chExt cx="24384000" cy="469579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b="65764"/>
            <a:stretch>
              <a:fillRect/>
            </a:stretch>
          </p:blipFill>
          <p:spPr>
            <a:xfrm>
              <a:off x="0" y="0"/>
              <a:ext cx="24384000" cy="4695794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0" y="2074045"/>
            <a:ext cx="4090445" cy="1447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59"/>
              </a:lnSpc>
            </a:pPr>
            <a:r>
              <a:rPr lang="en-US" sz="9466" dirty="0" err="1">
                <a:solidFill>
                  <a:srgbClr val="FFFFFF"/>
                </a:solidFill>
                <a:latin typeface="210 아일랜드" panose="020B0600000101010101" charset="-127"/>
                <a:ea typeface="210 아일랜드" panose="020B0600000101010101" charset="-127"/>
              </a:rPr>
              <a:t>목차</a:t>
            </a:r>
            <a:endParaRPr lang="en-US" sz="9466" dirty="0">
              <a:solidFill>
                <a:srgbClr val="FFFFFF"/>
              </a:solidFill>
              <a:latin typeface="210 아일랜드" panose="020B0600000101010101" charset="-127"/>
              <a:ea typeface="210 아일랜드" panose="020B0600000101010101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691800" y="5466306"/>
            <a:ext cx="2877444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ko-KR" altLang="en-US" sz="4500" dirty="0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게임소개</a:t>
            </a:r>
            <a:endParaRPr lang="en-US" sz="4500" dirty="0">
              <a:solidFill>
                <a:srgbClr val="19171E"/>
              </a:solidFill>
              <a:latin typeface="210 아일랜드" panose="020B0600000101010101" charset="-127"/>
              <a:ea typeface="210 아일랜드" panose="020B0600000101010101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289042" y="4165953"/>
            <a:ext cx="1682960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935865" y="5466306"/>
            <a:ext cx="2877444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ko-KR" altLang="en-US" sz="4500" dirty="0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기획 의도</a:t>
            </a:r>
            <a:endParaRPr lang="en-US" sz="4500" dirty="0">
              <a:solidFill>
                <a:srgbClr val="19171E"/>
              </a:solidFill>
              <a:latin typeface="210 아일랜드" panose="020B0600000101010101" charset="-127"/>
              <a:ea typeface="210 아일랜드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533107" y="4165953"/>
            <a:ext cx="1682960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79931" y="5466306"/>
            <a:ext cx="2877444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ko-KR" altLang="en-US" sz="4500" dirty="0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컨셉</a:t>
            </a:r>
            <a:endParaRPr lang="en-US" sz="4500" dirty="0">
              <a:solidFill>
                <a:srgbClr val="19171E"/>
              </a:solidFill>
              <a:latin typeface="210 아일랜드" panose="020B0600000101010101" charset="-127"/>
              <a:ea typeface="210 아일랜드" panose="020B0600000101010101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777172" y="4165953"/>
            <a:ext cx="1682960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91800" y="8390862"/>
            <a:ext cx="2877444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ko-KR" altLang="en-US" sz="4500" dirty="0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스킬</a:t>
            </a:r>
            <a:r>
              <a:rPr lang="en-US" altLang="ko-KR" sz="4500" dirty="0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 </a:t>
            </a:r>
            <a:r>
              <a:rPr lang="ko-KR" altLang="en-US" sz="4500" dirty="0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요약</a:t>
            </a:r>
            <a:endParaRPr lang="en-US" sz="4500" dirty="0">
              <a:solidFill>
                <a:srgbClr val="19171E"/>
              </a:solidFill>
              <a:latin typeface="210 아일랜드" panose="020B0600000101010101" charset="-127"/>
              <a:ea typeface="210 아일랜드" panose="020B0600000101010101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289042" y="7090509"/>
            <a:ext cx="1682960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04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35865" y="8390862"/>
            <a:ext cx="2877444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 dirty="0" err="1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스킬</a:t>
            </a:r>
            <a:endParaRPr lang="en-US" sz="4500" dirty="0">
              <a:solidFill>
                <a:srgbClr val="19171E"/>
              </a:solidFill>
              <a:latin typeface="210 아일랜드" panose="020B0600000101010101" charset="-127"/>
              <a:ea typeface="210 아일랜드" panose="020B0600000101010101" charset="-127"/>
            </a:endParaRPr>
          </a:p>
          <a:p>
            <a:pPr algn="ctr">
              <a:lnSpc>
                <a:spcPts val="5400"/>
              </a:lnSpc>
            </a:pPr>
            <a:r>
              <a:rPr lang="ko-KR" altLang="en-US" sz="4500" dirty="0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세부 사항</a:t>
            </a:r>
            <a:endParaRPr lang="en-US" sz="4500" dirty="0">
              <a:solidFill>
                <a:srgbClr val="19171E"/>
              </a:solidFill>
              <a:latin typeface="210 아일랜드" panose="020B0600000101010101" charset="-127"/>
              <a:ea typeface="210 아일랜드" panose="020B0600000101010101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533107" y="7090509"/>
            <a:ext cx="1682960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D92A17B-BD3B-4748-8B62-07CE2CB65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6306" y="1485900"/>
            <a:ext cx="3912576" cy="417245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0133" y="-190500"/>
            <a:ext cx="11442267" cy="1452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12672"/>
              </a:lnSpc>
              <a:spcBef>
                <a:spcPct val="0"/>
              </a:spcBef>
            </a:pPr>
            <a:r>
              <a:rPr lang="en-US" sz="6000" dirty="0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05. </a:t>
            </a:r>
            <a:r>
              <a:rPr lang="ko-KR" altLang="en-US" sz="6000" dirty="0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스킬 상세</a:t>
            </a:r>
            <a:endParaRPr lang="en-US" sz="6000" dirty="0">
              <a:solidFill>
                <a:srgbClr val="19171E"/>
              </a:solidFill>
              <a:latin typeface="210 아일랜드" panose="020B0600000101010101" charset="-127"/>
              <a:ea typeface="210 아일랜드" panose="020B0600000101010101" charset="-127"/>
            </a:endParaRP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471A80D9-0700-093B-A520-48D47E4C298F}"/>
              </a:ext>
            </a:extLst>
          </p:cNvPr>
          <p:cNvSpPr txBox="1"/>
          <p:nvPr/>
        </p:nvSpPr>
        <p:spPr>
          <a:xfrm>
            <a:off x="14325600" y="5758614"/>
            <a:ext cx="2973988" cy="340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dirty="0">
                <a:solidFill>
                  <a:srgbClr val="100F0D"/>
                </a:solidFill>
                <a:latin typeface="+mn-ea"/>
              </a:rPr>
              <a:t>루크 </a:t>
            </a:r>
            <a:r>
              <a:rPr lang="en-US" altLang="ko-KR" dirty="0">
                <a:solidFill>
                  <a:srgbClr val="100F0D"/>
                </a:solidFill>
                <a:latin typeface="+mn-ea"/>
              </a:rPr>
              <a:t>- </a:t>
            </a:r>
            <a:r>
              <a:rPr lang="ko-KR" altLang="en-US" dirty="0" err="1">
                <a:solidFill>
                  <a:srgbClr val="100F0D"/>
                </a:solidFill>
                <a:latin typeface="+mn-ea"/>
              </a:rPr>
              <a:t>강박증</a:t>
            </a:r>
            <a:endParaRPr lang="en-US" dirty="0">
              <a:solidFill>
                <a:srgbClr val="100F0D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956B45-232B-552D-56C5-E3D3AE81E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" y="1485900"/>
            <a:ext cx="13287731" cy="777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239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40133" y="-190500"/>
            <a:ext cx="11442267" cy="1452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12672"/>
              </a:lnSpc>
              <a:spcBef>
                <a:spcPct val="0"/>
              </a:spcBef>
            </a:pPr>
            <a:r>
              <a:rPr lang="en-US" sz="6000" dirty="0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05. </a:t>
            </a:r>
            <a:r>
              <a:rPr lang="ko-KR" altLang="en-US" sz="6000" dirty="0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스킬 상세</a:t>
            </a:r>
            <a:endParaRPr lang="en-US" sz="6000" dirty="0">
              <a:solidFill>
                <a:srgbClr val="19171E"/>
              </a:solidFill>
              <a:latin typeface="210 아일랜드" panose="020B0600000101010101" charset="-127"/>
              <a:ea typeface="210 아일랜드" panose="020B0600000101010101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D191E2-1962-5A82-5D26-1F9FE00EA1C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32" y="1485900"/>
            <a:ext cx="17690668" cy="8490435"/>
          </a:xfrm>
          <a:prstGeom prst="rect">
            <a:avLst/>
          </a:prstGeom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EC8C005D-2C04-D533-E3D8-4011F4DD42FF}"/>
              </a:ext>
            </a:extLst>
          </p:cNvPr>
          <p:cNvSpPr txBox="1"/>
          <p:nvPr/>
        </p:nvSpPr>
        <p:spPr>
          <a:xfrm>
            <a:off x="298666" y="1676515"/>
            <a:ext cx="17373600" cy="3580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53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Q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스킬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/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독극물 주사기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7B14FBB-122A-6F8C-B48B-E1E044F6DA34}"/>
              </a:ext>
            </a:extLst>
          </p:cNvPr>
          <p:cNvSpPr txBox="1"/>
          <p:nvPr/>
        </p:nvSpPr>
        <p:spPr>
          <a:xfrm>
            <a:off x="167171" y="2258640"/>
            <a:ext cx="5093087" cy="340671"/>
          </a:xfrm>
          <a:prstGeom prst="rect">
            <a:avLst/>
          </a:prstGeom>
          <a:solidFill>
            <a:srgbClr val="5F4B8B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스킬 범위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883B7DD-9729-523D-96ED-92C97153A6F2}"/>
              </a:ext>
            </a:extLst>
          </p:cNvPr>
          <p:cNvGraphicFramePr>
            <a:graphicFrameLocks noGrp="1"/>
          </p:cNvGraphicFramePr>
          <p:nvPr/>
        </p:nvGraphicFramePr>
        <p:xfrm>
          <a:off x="298666" y="2705099"/>
          <a:ext cx="3810001" cy="39968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077">
                  <a:extLst>
                    <a:ext uri="{9D8B030D-6E8A-4147-A177-3AD203B41FA5}">
                      <a16:colId xmlns:a16="http://schemas.microsoft.com/office/drawing/2014/main" val="995759409"/>
                    </a:ext>
                  </a:extLst>
                </a:gridCol>
                <a:gridCol w="293077">
                  <a:extLst>
                    <a:ext uri="{9D8B030D-6E8A-4147-A177-3AD203B41FA5}">
                      <a16:colId xmlns:a16="http://schemas.microsoft.com/office/drawing/2014/main" val="2552555778"/>
                    </a:ext>
                  </a:extLst>
                </a:gridCol>
                <a:gridCol w="293077">
                  <a:extLst>
                    <a:ext uri="{9D8B030D-6E8A-4147-A177-3AD203B41FA5}">
                      <a16:colId xmlns:a16="http://schemas.microsoft.com/office/drawing/2014/main" val="3505158980"/>
                    </a:ext>
                  </a:extLst>
                </a:gridCol>
                <a:gridCol w="293077">
                  <a:extLst>
                    <a:ext uri="{9D8B030D-6E8A-4147-A177-3AD203B41FA5}">
                      <a16:colId xmlns:a16="http://schemas.microsoft.com/office/drawing/2014/main" val="3987812890"/>
                    </a:ext>
                  </a:extLst>
                </a:gridCol>
                <a:gridCol w="293077">
                  <a:extLst>
                    <a:ext uri="{9D8B030D-6E8A-4147-A177-3AD203B41FA5}">
                      <a16:colId xmlns:a16="http://schemas.microsoft.com/office/drawing/2014/main" val="3816799716"/>
                    </a:ext>
                  </a:extLst>
                </a:gridCol>
                <a:gridCol w="293077">
                  <a:extLst>
                    <a:ext uri="{9D8B030D-6E8A-4147-A177-3AD203B41FA5}">
                      <a16:colId xmlns:a16="http://schemas.microsoft.com/office/drawing/2014/main" val="3154638277"/>
                    </a:ext>
                  </a:extLst>
                </a:gridCol>
                <a:gridCol w="293077">
                  <a:extLst>
                    <a:ext uri="{9D8B030D-6E8A-4147-A177-3AD203B41FA5}">
                      <a16:colId xmlns:a16="http://schemas.microsoft.com/office/drawing/2014/main" val="3477958659"/>
                    </a:ext>
                  </a:extLst>
                </a:gridCol>
                <a:gridCol w="293077">
                  <a:extLst>
                    <a:ext uri="{9D8B030D-6E8A-4147-A177-3AD203B41FA5}">
                      <a16:colId xmlns:a16="http://schemas.microsoft.com/office/drawing/2014/main" val="4037388653"/>
                    </a:ext>
                  </a:extLst>
                </a:gridCol>
                <a:gridCol w="293077">
                  <a:extLst>
                    <a:ext uri="{9D8B030D-6E8A-4147-A177-3AD203B41FA5}">
                      <a16:colId xmlns:a16="http://schemas.microsoft.com/office/drawing/2014/main" val="82059609"/>
                    </a:ext>
                  </a:extLst>
                </a:gridCol>
                <a:gridCol w="293077">
                  <a:extLst>
                    <a:ext uri="{9D8B030D-6E8A-4147-A177-3AD203B41FA5}">
                      <a16:colId xmlns:a16="http://schemas.microsoft.com/office/drawing/2014/main" val="2723718273"/>
                    </a:ext>
                  </a:extLst>
                </a:gridCol>
                <a:gridCol w="293077">
                  <a:extLst>
                    <a:ext uri="{9D8B030D-6E8A-4147-A177-3AD203B41FA5}">
                      <a16:colId xmlns:a16="http://schemas.microsoft.com/office/drawing/2014/main" val="3485483209"/>
                    </a:ext>
                  </a:extLst>
                </a:gridCol>
                <a:gridCol w="293077">
                  <a:extLst>
                    <a:ext uri="{9D8B030D-6E8A-4147-A177-3AD203B41FA5}">
                      <a16:colId xmlns:a16="http://schemas.microsoft.com/office/drawing/2014/main" val="2909669298"/>
                    </a:ext>
                  </a:extLst>
                </a:gridCol>
                <a:gridCol w="293077">
                  <a:extLst>
                    <a:ext uri="{9D8B030D-6E8A-4147-A177-3AD203B41FA5}">
                      <a16:colId xmlns:a16="http://schemas.microsoft.com/office/drawing/2014/main" val="613580607"/>
                    </a:ext>
                  </a:extLst>
                </a:gridCol>
              </a:tblGrid>
              <a:tr h="307453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970325"/>
                  </a:ext>
                </a:extLst>
              </a:tr>
              <a:tr h="307453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923550"/>
                  </a:ext>
                </a:extLst>
              </a:tr>
              <a:tr h="307453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307894"/>
                  </a:ext>
                </a:extLst>
              </a:tr>
              <a:tr h="307453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091924"/>
                  </a:ext>
                </a:extLst>
              </a:tr>
              <a:tr h="307453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592799"/>
                  </a:ext>
                </a:extLst>
              </a:tr>
              <a:tr h="307453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480231"/>
                  </a:ext>
                </a:extLst>
              </a:tr>
              <a:tr h="307453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744815"/>
                  </a:ext>
                </a:extLst>
              </a:tr>
              <a:tr h="307453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27158"/>
                  </a:ext>
                </a:extLst>
              </a:tr>
              <a:tr h="307453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83614"/>
                  </a:ext>
                </a:extLst>
              </a:tr>
              <a:tr h="307453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849596"/>
                  </a:ext>
                </a:extLst>
              </a:tr>
              <a:tr h="307453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445229"/>
                  </a:ext>
                </a:extLst>
              </a:tr>
              <a:tr h="307453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074949"/>
                  </a:ext>
                </a:extLst>
              </a:tr>
              <a:tr h="307453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971641"/>
                  </a:ext>
                </a:extLst>
              </a:tr>
            </a:tbl>
          </a:graphicData>
        </a:graphic>
      </p:graphicFrame>
      <p:sp>
        <p:nvSpPr>
          <p:cNvPr id="8" name="TextBox 8">
            <a:extLst>
              <a:ext uri="{FF2B5EF4-FFF2-40B4-BE49-F238E27FC236}">
                <a16:creationId xmlns:a16="http://schemas.microsoft.com/office/drawing/2014/main" id="{1D8C1460-7BA8-0C03-71A7-6BF0586E0486}"/>
              </a:ext>
            </a:extLst>
          </p:cNvPr>
          <p:cNvSpPr txBox="1"/>
          <p:nvPr/>
        </p:nvSpPr>
        <p:spPr>
          <a:xfrm>
            <a:off x="4262285" y="6286500"/>
            <a:ext cx="993057" cy="3204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1100" dirty="0">
                <a:solidFill>
                  <a:srgbClr val="100F0D"/>
                </a:solidFill>
                <a:latin typeface="+mn-ea"/>
              </a:rPr>
              <a:t>박스 </a:t>
            </a:r>
            <a:r>
              <a:rPr lang="en-US" altLang="ko-KR" sz="1100" dirty="0">
                <a:solidFill>
                  <a:srgbClr val="100F0D"/>
                </a:solidFill>
                <a:latin typeface="+mn-ea"/>
              </a:rPr>
              <a:t>1</a:t>
            </a:r>
            <a:r>
              <a:rPr lang="ko-KR" altLang="en-US" sz="1100" dirty="0">
                <a:solidFill>
                  <a:srgbClr val="100F0D"/>
                </a:solidFill>
                <a:latin typeface="+mn-ea"/>
              </a:rPr>
              <a:t>칸 </a:t>
            </a:r>
            <a:r>
              <a:rPr lang="en-US" altLang="ko-KR" sz="1100" dirty="0">
                <a:solidFill>
                  <a:srgbClr val="100F0D"/>
                </a:solidFill>
                <a:latin typeface="+mn-ea"/>
              </a:rPr>
              <a:t>= 1M</a:t>
            </a:r>
            <a:endParaRPr lang="en-US" sz="1100" dirty="0">
              <a:solidFill>
                <a:srgbClr val="100F0D"/>
              </a:solidFill>
              <a:latin typeface="+mn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3831179-A937-ECC7-72BD-CDD5CB078F47}"/>
              </a:ext>
            </a:extLst>
          </p:cNvPr>
          <p:cNvGrpSpPr/>
          <p:nvPr/>
        </p:nvGrpSpPr>
        <p:grpSpPr>
          <a:xfrm>
            <a:off x="-588098" y="3414395"/>
            <a:ext cx="2713682" cy="2578296"/>
            <a:chOff x="2819454" y="3246608"/>
            <a:chExt cx="2713682" cy="2578296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6E646DC-385A-4228-AA2F-A40B44FFFEE8}"/>
                </a:ext>
              </a:extLst>
            </p:cNvPr>
            <p:cNvSpPr/>
            <p:nvPr/>
          </p:nvSpPr>
          <p:spPr>
            <a:xfrm>
              <a:off x="2819454" y="3246608"/>
              <a:ext cx="2713682" cy="2578296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46F1869-9DCF-53AF-E284-700A168068EB}"/>
                </a:ext>
              </a:extLst>
            </p:cNvPr>
            <p:cNvSpPr/>
            <p:nvPr/>
          </p:nvSpPr>
          <p:spPr>
            <a:xfrm>
              <a:off x="3947695" y="4307156"/>
              <a:ext cx="457200" cy="457200"/>
            </a:xfrm>
            <a:prstGeom prst="ellipse">
              <a:avLst/>
            </a:prstGeom>
            <a:solidFill>
              <a:srgbClr val="5F4B8B"/>
            </a:solidFill>
            <a:ln w="38100">
              <a:solidFill>
                <a:srgbClr val="19171E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27476292-38B6-5995-1FB7-3660F33D4A63}"/>
              </a:ext>
            </a:extLst>
          </p:cNvPr>
          <p:cNvSpPr txBox="1"/>
          <p:nvPr/>
        </p:nvSpPr>
        <p:spPr>
          <a:xfrm>
            <a:off x="5486401" y="2258640"/>
            <a:ext cx="2057399" cy="340671"/>
          </a:xfrm>
          <a:prstGeom prst="rect">
            <a:avLst/>
          </a:prstGeom>
          <a:solidFill>
            <a:srgbClr val="5F4B8B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애니메이션 예시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211963D7-8889-F52A-1E4F-930C557B6615}"/>
              </a:ext>
            </a:extLst>
          </p:cNvPr>
          <p:cNvSpPr txBox="1"/>
          <p:nvPr/>
        </p:nvSpPr>
        <p:spPr>
          <a:xfrm>
            <a:off x="5365966" y="6859354"/>
            <a:ext cx="990599" cy="1656672"/>
          </a:xfrm>
          <a:prstGeom prst="rect">
            <a:avLst/>
          </a:prstGeom>
          <a:solidFill>
            <a:srgbClr val="5F4B8B"/>
          </a:solidFill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200000"/>
              </a:lnSpc>
            </a:pP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애니메이션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액션 순서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endParaRPr lang="en-US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3D46E452-1B5F-FC09-4B01-570D1858ED06}"/>
              </a:ext>
            </a:extLst>
          </p:cNvPr>
          <p:cNvSpPr txBox="1"/>
          <p:nvPr/>
        </p:nvSpPr>
        <p:spPr>
          <a:xfrm>
            <a:off x="5365965" y="8654244"/>
            <a:ext cx="990599" cy="1225785"/>
          </a:xfrm>
          <a:prstGeom prst="rect">
            <a:avLst/>
          </a:prstGeom>
          <a:solidFill>
            <a:srgbClr val="5F4B8B"/>
          </a:solidFill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스킬 사용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판정 예시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endParaRPr lang="en-US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6C06963B-ADCE-97E6-2666-3213B31027CA}"/>
              </a:ext>
            </a:extLst>
          </p:cNvPr>
          <p:cNvSpPr txBox="1"/>
          <p:nvPr/>
        </p:nvSpPr>
        <p:spPr>
          <a:xfrm>
            <a:off x="181919" y="6850213"/>
            <a:ext cx="2057399" cy="340671"/>
          </a:xfrm>
          <a:prstGeom prst="rect">
            <a:avLst/>
          </a:prstGeom>
          <a:solidFill>
            <a:srgbClr val="5F4B8B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레퍼런스 이미지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414898C-57EB-6448-206F-23CB985AF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66" y="7302237"/>
            <a:ext cx="3600724" cy="2577791"/>
          </a:xfrm>
          <a:prstGeom prst="rect">
            <a:avLst/>
          </a:prstGeom>
        </p:spPr>
      </p:pic>
      <p:sp>
        <p:nvSpPr>
          <p:cNvPr id="22" name="TextBox 8">
            <a:extLst>
              <a:ext uri="{FF2B5EF4-FFF2-40B4-BE49-F238E27FC236}">
                <a16:creationId xmlns:a16="http://schemas.microsoft.com/office/drawing/2014/main" id="{DB3469B2-7BA1-31EC-16F8-7BBE7C6D4E72}"/>
              </a:ext>
            </a:extLst>
          </p:cNvPr>
          <p:cNvSpPr txBox="1"/>
          <p:nvPr/>
        </p:nvSpPr>
        <p:spPr>
          <a:xfrm>
            <a:off x="4043801" y="9548616"/>
            <a:ext cx="1177753" cy="3204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1100" dirty="0">
                <a:solidFill>
                  <a:srgbClr val="100F0D"/>
                </a:solidFill>
                <a:latin typeface="+mn-ea"/>
              </a:rPr>
              <a:t>기본 공격 </a:t>
            </a:r>
            <a:r>
              <a:rPr lang="en-US" altLang="ko-KR" sz="1100" dirty="0">
                <a:solidFill>
                  <a:srgbClr val="100F0D"/>
                </a:solidFill>
                <a:latin typeface="+mn-ea"/>
              </a:rPr>
              <a:t>- </a:t>
            </a:r>
            <a:r>
              <a:rPr lang="ko-KR" altLang="en-US" sz="1100" dirty="0">
                <a:solidFill>
                  <a:srgbClr val="100F0D"/>
                </a:solidFill>
                <a:latin typeface="+mn-ea"/>
              </a:rPr>
              <a:t>아야</a:t>
            </a:r>
            <a:endParaRPr lang="en-US" sz="1100" dirty="0">
              <a:solidFill>
                <a:srgbClr val="100F0D"/>
              </a:solidFill>
              <a:latin typeface="+mn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4656856-17B9-42D5-E207-91C633ED6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100" y="3114813"/>
            <a:ext cx="2209800" cy="29718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72EC489-5F0E-192B-A49B-303582BF8D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3699"/>
          <a:stretch/>
        </p:blipFill>
        <p:spPr>
          <a:xfrm>
            <a:off x="10284618" y="3114813"/>
            <a:ext cx="2595563" cy="29337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057B918-AF61-168A-8C41-FD761A7FC8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98436" y="3138625"/>
            <a:ext cx="2143125" cy="2924175"/>
          </a:xfrm>
          <a:prstGeom prst="rect">
            <a:avLst/>
          </a:prstGeom>
        </p:spPr>
      </p:pic>
      <p:sp>
        <p:nvSpPr>
          <p:cNvPr id="41" name="TextBox 8">
            <a:extLst>
              <a:ext uri="{FF2B5EF4-FFF2-40B4-BE49-F238E27FC236}">
                <a16:creationId xmlns:a16="http://schemas.microsoft.com/office/drawing/2014/main" id="{EFA1C07F-56AF-641D-FA61-42107DF90867}"/>
              </a:ext>
            </a:extLst>
          </p:cNvPr>
          <p:cNvSpPr txBox="1"/>
          <p:nvPr/>
        </p:nvSpPr>
        <p:spPr>
          <a:xfrm>
            <a:off x="6533107" y="7020548"/>
            <a:ext cx="2209800" cy="1252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1400" dirty="0">
                <a:solidFill>
                  <a:srgbClr val="100F0D"/>
                </a:solidFill>
                <a:latin typeface="+mn-ea"/>
              </a:rPr>
              <a:t>양손을 앞으로 내밀어 </a:t>
            </a:r>
            <a:endParaRPr lang="en-US" altLang="ko-KR" sz="1400" dirty="0">
              <a:solidFill>
                <a:srgbClr val="100F0D"/>
              </a:solidFill>
              <a:latin typeface="+mn-ea"/>
            </a:endParaRPr>
          </a:p>
          <a:p>
            <a:pPr algn="ctr">
              <a:lnSpc>
                <a:spcPts val="2953"/>
              </a:lnSpc>
              <a:spcAft>
                <a:spcPts val="1200"/>
              </a:spcAft>
            </a:pPr>
            <a:r>
              <a:rPr lang="ko-KR" altLang="en-US" sz="1400" dirty="0">
                <a:solidFill>
                  <a:srgbClr val="100F0D"/>
                </a:solidFill>
                <a:latin typeface="+mn-ea"/>
              </a:rPr>
              <a:t>총을 적에게 겨냥</a:t>
            </a:r>
            <a:endParaRPr lang="en-US" altLang="ko-KR" sz="1400" dirty="0">
              <a:solidFill>
                <a:srgbClr val="100F0D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r>
              <a:rPr lang="ko-KR" altLang="en-US" sz="1400" dirty="0">
                <a:solidFill>
                  <a:srgbClr val="100F0D"/>
                </a:solidFill>
                <a:latin typeface="+mn-ea"/>
              </a:rPr>
              <a:t>보라색 거품 효과 생성</a:t>
            </a:r>
            <a:endParaRPr lang="en-US" sz="1400" dirty="0">
              <a:solidFill>
                <a:srgbClr val="100F0D"/>
              </a:solidFill>
              <a:latin typeface="+mn-ea"/>
            </a:endParaRPr>
          </a:p>
        </p:txBody>
      </p:sp>
      <p:sp>
        <p:nvSpPr>
          <p:cNvPr id="42" name="TextBox 8">
            <a:extLst>
              <a:ext uri="{FF2B5EF4-FFF2-40B4-BE49-F238E27FC236}">
                <a16:creationId xmlns:a16="http://schemas.microsoft.com/office/drawing/2014/main" id="{19A06A34-CDA9-289B-EE4E-7960F41B4569}"/>
              </a:ext>
            </a:extLst>
          </p:cNvPr>
          <p:cNvSpPr txBox="1"/>
          <p:nvPr/>
        </p:nvSpPr>
        <p:spPr>
          <a:xfrm>
            <a:off x="10331721" y="7128764"/>
            <a:ext cx="2595562" cy="1098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1400" dirty="0">
                <a:solidFill>
                  <a:srgbClr val="100F0D"/>
                </a:solidFill>
                <a:latin typeface="+mn-ea"/>
              </a:rPr>
              <a:t>적을 향해 총을 발사</a:t>
            </a:r>
            <a:endParaRPr lang="en-US" altLang="ko-KR" sz="1400" dirty="0">
              <a:solidFill>
                <a:srgbClr val="100F0D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endParaRPr lang="en-US" sz="1400" dirty="0">
              <a:solidFill>
                <a:srgbClr val="100F0D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r>
              <a:rPr lang="ko-KR" altLang="en-US" sz="1400" dirty="0">
                <a:solidFill>
                  <a:srgbClr val="100F0D"/>
                </a:solidFill>
                <a:latin typeface="+mn-ea"/>
              </a:rPr>
              <a:t>총에서 보라색 연기 이펙트 발생</a:t>
            </a:r>
            <a:endParaRPr lang="en-US" sz="1400" dirty="0">
              <a:solidFill>
                <a:srgbClr val="100F0D"/>
              </a:solidFill>
              <a:latin typeface="+mn-ea"/>
            </a:endParaRPr>
          </a:p>
        </p:txBody>
      </p:sp>
      <p:sp>
        <p:nvSpPr>
          <p:cNvPr id="43" name="TextBox 8">
            <a:extLst>
              <a:ext uri="{FF2B5EF4-FFF2-40B4-BE49-F238E27FC236}">
                <a16:creationId xmlns:a16="http://schemas.microsoft.com/office/drawing/2014/main" id="{E55B3A4D-5A5A-2E65-4FC9-57D19653D309}"/>
              </a:ext>
            </a:extLst>
          </p:cNvPr>
          <p:cNvSpPr txBox="1"/>
          <p:nvPr/>
        </p:nvSpPr>
        <p:spPr>
          <a:xfrm>
            <a:off x="14516098" y="7128764"/>
            <a:ext cx="2622764" cy="1098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1400" dirty="0">
                <a:solidFill>
                  <a:srgbClr val="100F0D"/>
                </a:solidFill>
                <a:latin typeface="+mn-ea"/>
              </a:rPr>
              <a:t>재장전을 준비</a:t>
            </a:r>
            <a:endParaRPr lang="en-US" altLang="ko-KR" sz="1400" dirty="0">
              <a:solidFill>
                <a:srgbClr val="100F0D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endParaRPr lang="en-US" altLang="ko-KR" sz="1400" dirty="0">
              <a:solidFill>
                <a:srgbClr val="100F0D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r>
              <a:rPr lang="ko-KR" altLang="en-US" sz="1400" dirty="0">
                <a:solidFill>
                  <a:srgbClr val="100F0D"/>
                </a:solidFill>
                <a:latin typeface="+mn-ea"/>
              </a:rPr>
              <a:t>권총 장전 모션과 이어지게 한다</a:t>
            </a:r>
            <a:endParaRPr lang="en-US" sz="1400" dirty="0">
              <a:solidFill>
                <a:srgbClr val="100F0D"/>
              </a:solidFill>
              <a:latin typeface="+mn-ea"/>
            </a:endParaRPr>
          </a:p>
        </p:txBody>
      </p:sp>
      <p:sp>
        <p:nvSpPr>
          <p:cNvPr id="44" name="TextBox 8">
            <a:extLst>
              <a:ext uri="{FF2B5EF4-FFF2-40B4-BE49-F238E27FC236}">
                <a16:creationId xmlns:a16="http://schemas.microsoft.com/office/drawing/2014/main" id="{42543A4D-72D5-B708-5E3F-50799888D99A}"/>
              </a:ext>
            </a:extLst>
          </p:cNvPr>
          <p:cNvSpPr txBox="1"/>
          <p:nvPr/>
        </p:nvSpPr>
        <p:spPr>
          <a:xfrm>
            <a:off x="6402029" y="8717883"/>
            <a:ext cx="2656826" cy="1098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1400" dirty="0">
                <a:solidFill>
                  <a:srgbClr val="100F0D"/>
                </a:solidFill>
                <a:latin typeface="+mn-ea"/>
              </a:rPr>
              <a:t>해당 액션 상황에서 </a:t>
            </a:r>
            <a:endParaRPr lang="en-US" altLang="ko-KR" sz="1400" dirty="0">
              <a:solidFill>
                <a:srgbClr val="100F0D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r>
              <a:rPr lang="ko-KR" altLang="en-US" sz="1400" dirty="0">
                <a:solidFill>
                  <a:srgbClr val="100F0D"/>
                </a:solidFill>
                <a:latin typeface="+mn-ea"/>
              </a:rPr>
              <a:t>스킬 사용 불가 상태가</a:t>
            </a:r>
            <a:r>
              <a:rPr lang="en-US" altLang="ko-KR" sz="1400" dirty="0">
                <a:solidFill>
                  <a:srgbClr val="100F0D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rgbClr val="100F0D"/>
                </a:solidFill>
                <a:latin typeface="+mn-ea"/>
              </a:rPr>
              <a:t>된 경우 스킬을 캔슬</a:t>
            </a:r>
            <a:r>
              <a:rPr lang="en-US" altLang="ko-KR" sz="1400" dirty="0">
                <a:solidFill>
                  <a:srgbClr val="100F0D"/>
                </a:solidFill>
                <a:latin typeface="+mn-ea"/>
              </a:rPr>
              <a:t>, </a:t>
            </a:r>
            <a:r>
              <a:rPr lang="ko-KR" altLang="en-US" sz="1400" dirty="0" err="1">
                <a:solidFill>
                  <a:srgbClr val="100F0D"/>
                </a:solidFill>
                <a:latin typeface="+mn-ea"/>
              </a:rPr>
              <a:t>쿨타임은</a:t>
            </a:r>
            <a:r>
              <a:rPr lang="ko-KR" altLang="en-US" sz="1400" dirty="0">
                <a:solidFill>
                  <a:srgbClr val="100F0D"/>
                </a:solidFill>
                <a:latin typeface="+mn-ea"/>
              </a:rPr>
              <a:t> 적용</a:t>
            </a:r>
            <a:endParaRPr lang="en-US" sz="1400" dirty="0">
              <a:solidFill>
                <a:srgbClr val="100F0D"/>
              </a:solidFill>
              <a:latin typeface="+mn-ea"/>
            </a:endParaRPr>
          </a:p>
        </p:txBody>
      </p:sp>
      <p:sp>
        <p:nvSpPr>
          <p:cNvPr id="45" name="TextBox 8">
            <a:extLst>
              <a:ext uri="{FF2B5EF4-FFF2-40B4-BE49-F238E27FC236}">
                <a16:creationId xmlns:a16="http://schemas.microsoft.com/office/drawing/2014/main" id="{FB6634B8-8315-CD7B-8D21-7AF0161DC166}"/>
              </a:ext>
            </a:extLst>
          </p:cNvPr>
          <p:cNvSpPr txBox="1"/>
          <p:nvPr/>
        </p:nvSpPr>
        <p:spPr>
          <a:xfrm>
            <a:off x="9927589" y="8717883"/>
            <a:ext cx="3309616" cy="1098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1400" dirty="0">
                <a:solidFill>
                  <a:srgbClr val="100F0D"/>
                </a:solidFill>
                <a:latin typeface="+mn-ea"/>
              </a:rPr>
              <a:t>해당 액션 상황 이후에 </a:t>
            </a:r>
            <a:endParaRPr lang="en-US" altLang="ko-KR" sz="1400" dirty="0">
              <a:solidFill>
                <a:srgbClr val="100F0D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r>
              <a:rPr lang="ko-KR" altLang="en-US" sz="1400" dirty="0">
                <a:solidFill>
                  <a:srgbClr val="100F0D"/>
                </a:solidFill>
                <a:latin typeface="+mn-ea"/>
              </a:rPr>
              <a:t>스킬 사용 불가 상태가</a:t>
            </a:r>
            <a:r>
              <a:rPr lang="en-US" altLang="ko-KR" sz="1400" dirty="0">
                <a:solidFill>
                  <a:srgbClr val="100F0D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rgbClr val="100F0D"/>
                </a:solidFill>
                <a:latin typeface="+mn-ea"/>
              </a:rPr>
              <a:t>된 경우 </a:t>
            </a:r>
            <a:endParaRPr lang="en-US" altLang="ko-KR" sz="1400" dirty="0">
              <a:solidFill>
                <a:srgbClr val="100F0D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r>
              <a:rPr lang="ko-KR" altLang="en-US" sz="1400" dirty="0">
                <a:solidFill>
                  <a:srgbClr val="100F0D"/>
                </a:solidFill>
                <a:latin typeface="+mn-ea"/>
              </a:rPr>
              <a:t>투사체 발사 후 애니메이션만 캔슬</a:t>
            </a:r>
            <a:endParaRPr lang="en-US" sz="1400" dirty="0">
              <a:solidFill>
                <a:srgbClr val="100F0D"/>
              </a:solidFill>
              <a:latin typeface="+mn-ea"/>
            </a:endParaRP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6E893CF4-8D58-05EA-4993-F53123B404A5}"/>
              </a:ext>
            </a:extLst>
          </p:cNvPr>
          <p:cNvSpPr txBox="1"/>
          <p:nvPr/>
        </p:nvSpPr>
        <p:spPr>
          <a:xfrm>
            <a:off x="4262284" y="2703870"/>
            <a:ext cx="993057" cy="1089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en-US" sz="1100" dirty="0">
                <a:solidFill>
                  <a:srgbClr val="100F0D"/>
                </a:solidFill>
                <a:latin typeface="+mn-ea"/>
              </a:rPr>
              <a:t>3.5M </a:t>
            </a:r>
            <a:r>
              <a:rPr lang="ko-KR" altLang="en-US" sz="1100" dirty="0">
                <a:solidFill>
                  <a:srgbClr val="100F0D"/>
                </a:solidFill>
                <a:latin typeface="+mn-ea"/>
              </a:rPr>
              <a:t>이내의</a:t>
            </a:r>
            <a:endParaRPr lang="en-US" altLang="ko-KR" sz="1100" dirty="0">
              <a:solidFill>
                <a:srgbClr val="100F0D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r>
              <a:rPr lang="ko-KR" altLang="en-US" sz="1100" dirty="0">
                <a:solidFill>
                  <a:srgbClr val="100F0D"/>
                </a:solidFill>
                <a:latin typeface="+mn-ea"/>
              </a:rPr>
              <a:t>공격 가능 대상 </a:t>
            </a:r>
            <a:r>
              <a:rPr lang="en-US" altLang="ko-KR" sz="1100" dirty="0">
                <a:solidFill>
                  <a:srgbClr val="100F0D"/>
                </a:solidFill>
                <a:latin typeface="+mn-ea"/>
              </a:rPr>
              <a:t>1</a:t>
            </a:r>
            <a:r>
              <a:rPr lang="ko-KR" altLang="en-US" sz="1100" dirty="0">
                <a:solidFill>
                  <a:srgbClr val="100F0D"/>
                </a:solidFill>
                <a:latin typeface="+mn-ea"/>
              </a:rPr>
              <a:t>체</a:t>
            </a:r>
            <a:endParaRPr lang="en-US" sz="1100" dirty="0">
              <a:solidFill>
                <a:srgbClr val="100F0D"/>
              </a:solidFill>
              <a:latin typeface="+mn-ea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B20977F-E8FE-22FF-3002-5084F18CEF9C}"/>
              </a:ext>
            </a:extLst>
          </p:cNvPr>
          <p:cNvCxnSpPr>
            <a:cxnSpLocks/>
          </p:cNvCxnSpPr>
          <p:nvPr/>
        </p:nvCxnSpPr>
        <p:spPr>
          <a:xfrm>
            <a:off x="9144000" y="4433653"/>
            <a:ext cx="660791" cy="0"/>
          </a:xfrm>
          <a:prstGeom prst="straightConnector1">
            <a:avLst/>
          </a:prstGeom>
          <a:ln w="38100">
            <a:solidFill>
              <a:srgbClr val="5F4B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7C912CC-BBA8-8C61-F63E-01E85A74C58F}"/>
              </a:ext>
            </a:extLst>
          </p:cNvPr>
          <p:cNvCxnSpPr>
            <a:cxnSpLocks/>
          </p:cNvCxnSpPr>
          <p:nvPr/>
        </p:nvCxnSpPr>
        <p:spPr>
          <a:xfrm>
            <a:off x="13487400" y="4474943"/>
            <a:ext cx="660791" cy="0"/>
          </a:xfrm>
          <a:prstGeom prst="straightConnector1">
            <a:avLst/>
          </a:prstGeom>
          <a:ln w="38100">
            <a:solidFill>
              <a:srgbClr val="5F4B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869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D92A17B-BD3B-4748-8B62-07CE2CB65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92200" y="1485899"/>
            <a:ext cx="3912576" cy="357461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0133" y="-190500"/>
            <a:ext cx="11442267" cy="1452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12672"/>
              </a:lnSpc>
              <a:spcBef>
                <a:spcPct val="0"/>
              </a:spcBef>
            </a:pPr>
            <a:r>
              <a:rPr lang="en-US" sz="6000" dirty="0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05. </a:t>
            </a:r>
            <a:r>
              <a:rPr lang="ko-KR" altLang="en-US" sz="6000" dirty="0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스킬 상세</a:t>
            </a:r>
            <a:endParaRPr lang="en-US" sz="6000" dirty="0">
              <a:solidFill>
                <a:srgbClr val="19171E"/>
              </a:solidFill>
              <a:latin typeface="210 아일랜드" panose="020B0600000101010101" charset="-127"/>
              <a:ea typeface="210 아일랜드" panose="020B0600000101010101" charset="-127"/>
            </a:endParaRP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471A80D9-0700-093B-A520-48D47E4C298F}"/>
              </a:ext>
            </a:extLst>
          </p:cNvPr>
          <p:cNvSpPr txBox="1"/>
          <p:nvPr/>
        </p:nvSpPr>
        <p:spPr>
          <a:xfrm>
            <a:off x="14261494" y="5143500"/>
            <a:ext cx="2973988" cy="340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dirty="0">
                <a:solidFill>
                  <a:srgbClr val="100F0D"/>
                </a:solidFill>
                <a:latin typeface="+mn-ea"/>
              </a:rPr>
              <a:t>루크 </a:t>
            </a:r>
            <a:r>
              <a:rPr lang="en-US" altLang="ko-KR" dirty="0">
                <a:solidFill>
                  <a:srgbClr val="100F0D"/>
                </a:solidFill>
                <a:latin typeface="+mn-ea"/>
              </a:rPr>
              <a:t>- </a:t>
            </a:r>
            <a:r>
              <a:rPr lang="ko-KR" altLang="en-US" dirty="0" err="1">
                <a:solidFill>
                  <a:srgbClr val="100F0D"/>
                </a:solidFill>
                <a:latin typeface="+mn-ea"/>
              </a:rPr>
              <a:t>강박증</a:t>
            </a:r>
            <a:endParaRPr lang="en-US" dirty="0">
              <a:solidFill>
                <a:srgbClr val="100F0D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956B45-232B-552D-56C5-E3D3AE81E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" y="1485899"/>
            <a:ext cx="13106400" cy="845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06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D191E2-1962-5A82-5D26-1F9FE00EA1C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32" y="1485900"/>
            <a:ext cx="17690668" cy="849043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057B918-AF61-168A-8C41-FD761A7FC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237" y="3124338"/>
            <a:ext cx="2143125" cy="292417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0133" y="-190500"/>
            <a:ext cx="11442267" cy="1452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12672"/>
              </a:lnSpc>
              <a:spcBef>
                <a:spcPct val="0"/>
              </a:spcBef>
            </a:pPr>
            <a:r>
              <a:rPr lang="en-US" sz="6000" dirty="0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05. </a:t>
            </a:r>
            <a:r>
              <a:rPr lang="ko-KR" altLang="en-US" sz="6000" dirty="0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스킬 상세</a:t>
            </a:r>
            <a:endParaRPr lang="en-US" sz="6000" dirty="0">
              <a:solidFill>
                <a:srgbClr val="19171E"/>
              </a:solidFill>
              <a:latin typeface="210 아일랜드" panose="020B0600000101010101" charset="-127"/>
              <a:ea typeface="210 아일랜드" panose="020B0600000101010101" charset="-127"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EC8C005D-2C04-D533-E3D8-4011F4DD42FF}"/>
              </a:ext>
            </a:extLst>
          </p:cNvPr>
          <p:cNvSpPr txBox="1"/>
          <p:nvPr/>
        </p:nvSpPr>
        <p:spPr>
          <a:xfrm>
            <a:off x="298666" y="1676515"/>
            <a:ext cx="17373600" cy="3580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53"/>
              </a:lnSpc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W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스킬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/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아드레날린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7B14FBB-122A-6F8C-B48B-E1E044F6DA34}"/>
              </a:ext>
            </a:extLst>
          </p:cNvPr>
          <p:cNvSpPr txBox="1"/>
          <p:nvPr/>
        </p:nvSpPr>
        <p:spPr>
          <a:xfrm>
            <a:off x="167171" y="2258640"/>
            <a:ext cx="5093087" cy="340671"/>
          </a:xfrm>
          <a:prstGeom prst="rect">
            <a:avLst/>
          </a:prstGeom>
          <a:solidFill>
            <a:srgbClr val="5F4B8B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스킬 범위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883B7DD-9729-523D-96ED-92C97153A6F2}"/>
              </a:ext>
            </a:extLst>
          </p:cNvPr>
          <p:cNvGraphicFramePr>
            <a:graphicFrameLocks noGrp="1"/>
          </p:cNvGraphicFramePr>
          <p:nvPr/>
        </p:nvGraphicFramePr>
        <p:xfrm>
          <a:off x="298666" y="2705099"/>
          <a:ext cx="3810001" cy="39968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077">
                  <a:extLst>
                    <a:ext uri="{9D8B030D-6E8A-4147-A177-3AD203B41FA5}">
                      <a16:colId xmlns:a16="http://schemas.microsoft.com/office/drawing/2014/main" val="995759409"/>
                    </a:ext>
                  </a:extLst>
                </a:gridCol>
                <a:gridCol w="293077">
                  <a:extLst>
                    <a:ext uri="{9D8B030D-6E8A-4147-A177-3AD203B41FA5}">
                      <a16:colId xmlns:a16="http://schemas.microsoft.com/office/drawing/2014/main" val="2552555778"/>
                    </a:ext>
                  </a:extLst>
                </a:gridCol>
                <a:gridCol w="293077">
                  <a:extLst>
                    <a:ext uri="{9D8B030D-6E8A-4147-A177-3AD203B41FA5}">
                      <a16:colId xmlns:a16="http://schemas.microsoft.com/office/drawing/2014/main" val="3505158980"/>
                    </a:ext>
                  </a:extLst>
                </a:gridCol>
                <a:gridCol w="293077">
                  <a:extLst>
                    <a:ext uri="{9D8B030D-6E8A-4147-A177-3AD203B41FA5}">
                      <a16:colId xmlns:a16="http://schemas.microsoft.com/office/drawing/2014/main" val="3987812890"/>
                    </a:ext>
                  </a:extLst>
                </a:gridCol>
                <a:gridCol w="293077">
                  <a:extLst>
                    <a:ext uri="{9D8B030D-6E8A-4147-A177-3AD203B41FA5}">
                      <a16:colId xmlns:a16="http://schemas.microsoft.com/office/drawing/2014/main" val="3816799716"/>
                    </a:ext>
                  </a:extLst>
                </a:gridCol>
                <a:gridCol w="293077">
                  <a:extLst>
                    <a:ext uri="{9D8B030D-6E8A-4147-A177-3AD203B41FA5}">
                      <a16:colId xmlns:a16="http://schemas.microsoft.com/office/drawing/2014/main" val="3154638277"/>
                    </a:ext>
                  </a:extLst>
                </a:gridCol>
                <a:gridCol w="293077">
                  <a:extLst>
                    <a:ext uri="{9D8B030D-6E8A-4147-A177-3AD203B41FA5}">
                      <a16:colId xmlns:a16="http://schemas.microsoft.com/office/drawing/2014/main" val="3477958659"/>
                    </a:ext>
                  </a:extLst>
                </a:gridCol>
                <a:gridCol w="293077">
                  <a:extLst>
                    <a:ext uri="{9D8B030D-6E8A-4147-A177-3AD203B41FA5}">
                      <a16:colId xmlns:a16="http://schemas.microsoft.com/office/drawing/2014/main" val="4037388653"/>
                    </a:ext>
                  </a:extLst>
                </a:gridCol>
                <a:gridCol w="293077">
                  <a:extLst>
                    <a:ext uri="{9D8B030D-6E8A-4147-A177-3AD203B41FA5}">
                      <a16:colId xmlns:a16="http://schemas.microsoft.com/office/drawing/2014/main" val="82059609"/>
                    </a:ext>
                  </a:extLst>
                </a:gridCol>
                <a:gridCol w="293077">
                  <a:extLst>
                    <a:ext uri="{9D8B030D-6E8A-4147-A177-3AD203B41FA5}">
                      <a16:colId xmlns:a16="http://schemas.microsoft.com/office/drawing/2014/main" val="2723718273"/>
                    </a:ext>
                  </a:extLst>
                </a:gridCol>
                <a:gridCol w="293077">
                  <a:extLst>
                    <a:ext uri="{9D8B030D-6E8A-4147-A177-3AD203B41FA5}">
                      <a16:colId xmlns:a16="http://schemas.microsoft.com/office/drawing/2014/main" val="3485483209"/>
                    </a:ext>
                  </a:extLst>
                </a:gridCol>
                <a:gridCol w="293077">
                  <a:extLst>
                    <a:ext uri="{9D8B030D-6E8A-4147-A177-3AD203B41FA5}">
                      <a16:colId xmlns:a16="http://schemas.microsoft.com/office/drawing/2014/main" val="2909669298"/>
                    </a:ext>
                  </a:extLst>
                </a:gridCol>
                <a:gridCol w="293077">
                  <a:extLst>
                    <a:ext uri="{9D8B030D-6E8A-4147-A177-3AD203B41FA5}">
                      <a16:colId xmlns:a16="http://schemas.microsoft.com/office/drawing/2014/main" val="613580607"/>
                    </a:ext>
                  </a:extLst>
                </a:gridCol>
              </a:tblGrid>
              <a:tr h="307453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970325"/>
                  </a:ext>
                </a:extLst>
              </a:tr>
              <a:tr h="307453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923550"/>
                  </a:ext>
                </a:extLst>
              </a:tr>
              <a:tr h="307453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307894"/>
                  </a:ext>
                </a:extLst>
              </a:tr>
              <a:tr h="307453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091924"/>
                  </a:ext>
                </a:extLst>
              </a:tr>
              <a:tr h="307453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592799"/>
                  </a:ext>
                </a:extLst>
              </a:tr>
              <a:tr h="307453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480231"/>
                  </a:ext>
                </a:extLst>
              </a:tr>
              <a:tr h="307453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744815"/>
                  </a:ext>
                </a:extLst>
              </a:tr>
              <a:tr h="307453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27158"/>
                  </a:ext>
                </a:extLst>
              </a:tr>
              <a:tr h="307453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83614"/>
                  </a:ext>
                </a:extLst>
              </a:tr>
              <a:tr h="307453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849596"/>
                  </a:ext>
                </a:extLst>
              </a:tr>
              <a:tr h="307453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445229"/>
                  </a:ext>
                </a:extLst>
              </a:tr>
              <a:tr h="307453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074949"/>
                  </a:ext>
                </a:extLst>
              </a:tr>
              <a:tr h="307453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971641"/>
                  </a:ext>
                </a:extLst>
              </a:tr>
            </a:tbl>
          </a:graphicData>
        </a:graphic>
      </p:graphicFrame>
      <p:sp>
        <p:nvSpPr>
          <p:cNvPr id="8" name="TextBox 8">
            <a:extLst>
              <a:ext uri="{FF2B5EF4-FFF2-40B4-BE49-F238E27FC236}">
                <a16:creationId xmlns:a16="http://schemas.microsoft.com/office/drawing/2014/main" id="{1D8C1460-7BA8-0C03-71A7-6BF0586E0486}"/>
              </a:ext>
            </a:extLst>
          </p:cNvPr>
          <p:cNvSpPr txBox="1"/>
          <p:nvPr/>
        </p:nvSpPr>
        <p:spPr>
          <a:xfrm>
            <a:off x="4262285" y="6286500"/>
            <a:ext cx="993057" cy="3204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1100" dirty="0">
                <a:solidFill>
                  <a:srgbClr val="100F0D"/>
                </a:solidFill>
                <a:latin typeface="+mn-ea"/>
              </a:rPr>
              <a:t>박스 </a:t>
            </a:r>
            <a:r>
              <a:rPr lang="en-US" altLang="ko-KR" sz="1100" dirty="0">
                <a:solidFill>
                  <a:srgbClr val="100F0D"/>
                </a:solidFill>
                <a:latin typeface="+mn-ea"/>
              </a:rPr>
              <a:t>1</a:t>
            </a:r>
            <a:r>
              <a:rPr lang="ko-KR" altLang="en-US" sz="1100" dirty="0">
                <a:solidFill>
                  <a:srgbClr val="100F0D"/>
                </a:solidFill>
                <a:latin typeface="+mn-ea"/>
              </a:rPr>
              <a:t>칸 </a:t>
            </a:r>
            <a:r>
              <a:rPr lang="en-US" altLang="ko-KR" sz="1100" dirty="0">
                <a:solidFill>
                  <a:srgbClr val="100F0D"/>
                </a:solidFill>
                <a:latin typeface="+mn-ea"/>
              </a:rPr>
              <a:t>= 1M</a:t>
            </a:r>
            <a:endParaRPr lang="en-US" sz="1100" dirty="0">
              <a:solidFill>
                <a:srgbClr val="100F0D"/>
              </a:solidFill>
              <a:latin typeface="+mn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3831179-A937-ECC7-72BD-CDD5CB078F47}"/>
              </a:ext>
            </a:extLst>
          </p:cNvPr>
          <p:cNvGrpSpPr/>
          <p:nvPr/>
        </p:nvGrpSpPr>
        <p:grpSpPr>
          <a:xfrm>
            <a:off x="-634780" y="3373443"/>
            <a:ext cx="2874098" cy="2730709"/>
            <a:chOff x="2717052" y="3203331"/>
            <a:chExt cx="2874098" cy="2730709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6E646DC-385A-4228-AA2F-A40B44FFFEE8}"/>
                </a:ext>
              </a:extLst>
            </p:cNvPr>
            <p:cNvSpPr/>
            <p:nvPr/>
          </p:nvSpPr>
          <p:spPr>
            <a:xfrm>
              <a:off x="2717052" y="3203331"/>
              <a:ext cx="2874098" cy="2730709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46F1869-9DCF-53AF-E284-700A168068EB}"/>
                </a:ext>
              </a:extLst>
            </p:cNvPr>
            <p:cNvSpPr/>
            <p:nvPr/>
          </p:nvSpPr>
          <p:spPr>
            <a:xfrm>
              <a:off x="3925501" y="4307156"/>
              <a:ext cx="457200" cy="457200"/>
            </a:xfrm>
            <a:prstGeom prst="ellipse">
              <a:avLst/>
            </a:prstGeom>
            <a:solidFill>
              <a:srgbClr val="5F4B8B"/>
            </a:solidFill>
            <a:ln w="38100">
              <a:solidFill>
                <a:srgbClr val="19171E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27476292-38B6-5995-1FB7-3660F33D4A63}"/>
              </a:ext>
            </a:extLst>
          </p:cNvPr>
          <p:cNvSpPr txBox="1"/>
          <p:nvPr/>
        </p:nvSpPr>
        <p:spPr>
          <a:xfrm>
            <a:off x="5486401" y="2258640"/>
            <a:ext cx="2057399" cy="340671"/>
          </a:xfrm>
          <a:prstGeom prst="rect">
            <a:avLst/>
          </a:prstGeom>
          <a:solidFill>
            <a:srgbClr val="5F4B8B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애니메이션 예시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211963D7-8889-F52A-1E4F-930C557B6615}"/>
              </a:ext>
            </a:extLst>
          </p:cNvPr>
          <p:cNvSpPr txBox="1"/>
          <p:nvPr/>
        </p:nvSpPr>
        <p:spPr>
          <a:xfrm>
            <a:off x="5365966" y="6859354"/>
            <a:ext cx="990599" cy="1656672"/>
          </a:xfrm>
          <a:prstGeom prst="rect">
            <a:avLst/>
          </a:prstGeom>
          <a:solidFill>
            <a:srgbClr val="5F4B8B"/>
          </a:solidFill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200000"/>
              </a:lnSpc>
            </a:pP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애니메이션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액션 순서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endParaRPr lang="en-US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3D46E452-1B5F-FC09-4B01-570D1858ED06}"/>
              </a:ext>
            </a:extLst>
          </p:cNvPr>
          <p:cNvSpPr txBox="1"/>
          <p:nvPr/>
        </p:nvSpPr>
        <p:spPr>
          <a:xfrm>
            <a:off x="5365965" y="8654244"/>
            <a:ext cx="990599" cy="1225785"/>
          </a:xfrm>
          <a:prstGeom prst="rect">
            <a:avLst/>
          </a:prstGeom>
          <a:solidFill>
            <a:srgbClr val="5F4B8B"/>
          </a:solidFill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스킬 사용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판정 예시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endParaRPr lang="en-US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6C06963B-ADCE-97E6-2666-3213B31027CA}"/>
              </a:ext>
            </a:extLst>
          </p:cNvPr>
          <p:cNvSpPr txBox="1"/>
          <p:nvPr/>
        </p:nvSpPr>
        <p:spPr>
          <a:xfrm>
            <a:off x="181919" y="6850213"/>
            <a:ext cx="2057399" cy="340671"/>
          </a:xfrm>
          <a:prstGeom prst="rect">
            <a:avLst/>
          </a:prstGeom>
          <a:solidFill>
            <a:srgbClr val="5F4B8B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레퍼런스 이미지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414898C-57EB-6448-206F-23CB985AF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004" y="7291234"/>
            <a:ext cx="2476387" cy="2577791"/>
          </a:xfrm>
          <a:prstGeom prst="rect">
            <a:avLst/>
          </a:prstGeom>
        </p:spPr>
      </p:pic>
      <p:sp>
        <p:nvSpPr>
          <p:cNvPr id="22" name="TextBox 8">
            <a:extLst>
              <a:ext uri="{FF2B5EF4-FFF2-40B4-BE49-F238E27FC236}">
                <a16:creationId xmlns:a16="http://schemas.microsoft.com/office/drawing/2014/main" id="{DB3469B2-7BA1-31EC-16F8-7BBE7C6D4E72}"/>
              </a:ext>
            </a:extLst>
          </p:cNvPr>
          <p:cNvSpPr txBox="1"/>
          <p:nvPr/>
        </p:nvSpPr>
        <p:spPr>
          <a:xfrm>
            <a:off x="3273857" y="9548616"/>
            <a:ext cx="1947698" cy="3204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1100" dirty="0">
                <a:solidFill>
                  <a:srgbClr val="100F0D"/>
                </a:solidFill>
                <a:latin typeface="+mn-ea"/>
              </a:rPr>
              <a:t>근육 주사 투여 예시</a:t>
            </a:r>
            <a:endParaRPr lang="en-US" sz="1100" dirty="0">
              <a:solidFill>
                <a:srgbClr val="100F0D"/>
              </a:solidFill>
              <a:latin typeface="+mn-ea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972EC489-5F0E-192B-A49B-303582BF8D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3699"/>
          <a:stretch/>
        </p:blipFill>
        <p:spPr>
          <a:xfrm>
            <a:off x="13187752" y="2361110"/>
            <a:ext cx="1675928" cy="1894260"/>
          </a:xfrm>
          <a:prstGeom prst="rect">
            <a:avLst/>
          </a:prstGeom>
        </p:spPr>
      </p:pic>
      <p:sp>
        <p:nvSpPr>
          <p:cNvPr id="41" name="TextBox 8">
            <a:extLst>
              <a:ext uri="{FF2B5EF4-FFF2-40B4-BE49-F238E27FC236}">
                <a16:creationId xmlns:a16="http://schemas.microsoft.com/office/drawing/2014/main" id="{EFA1C07F-56AF-641D-FA61-42107DF90867}"/>
              </a:ext>
            </a:extLst>
          </p:cNvPr>
          <p:cNvSpPr txBox="1"/>
          <p:nvPr/>
        </p:nvSpPr>
        <p:spPr>
          <a:xfrm>
            <a:off x="6533107" y="7020548"/>
            <a:ext cx="2209800" cy="1098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1400" dirty="0">
                <a:solidFill>
                  <a:srgbClr val="100F0D"/>
                </a:solidFill>
                <a:latin typeface="+mn-ea"/>
              </a:rPr>
              <a:t>주사기를 꺼냄</a:t>
            </a:r>
            <a:endParaRPr lang="en-US" altLang="ko-KR" sz="1400" dirty="0">
              <a:solidFill>
                <a:srgbClr val="100F0D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endParaRPr lang="en-US" altLang="ko-KR" sz="1400" dirty="0">
              <a:solidFill>
                <a:srgbClr val="100F0D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r>
              <a:rPr lang="ko-KR" altLang="en-US" sz="1400" dirty="0">
                <a:solidFill>
                  <a:srgbClr val="100F0D"/>
                </a:solidFill>
                <a:latin typeface="+mn-ea"/>
              </a:rPr>
              <a:t>노란색 거품 효과 생성</a:t>
            </a:r>
            <a:endParaRPr lang="en-US" sz="1400" dirty="0">
              <a:solidFill>
                <a:srgbClr val="100F0D"/>
              </a:solidFill>
              <a:latin typeface="+mn-ea"/>
            </a:endParaRPr>
          </a:p>
        </p:txBody>
      </p:sp>
      <p:sp>
        <p:nvSpPr>
          <p:cNvPr id="42" name="TextBox 8">
            <a:extLst>
              <a:ext uri="{FF2B5EF4-FFF2-40B4-BE49-F238E27FC236}">
                <a16:creationId xmlns:a16="http://schemas.microsoft.com/office/drawing/2014/main" id="{19A06A34-CDA9-289B-EE4E-7960F41B4569}"/>
              </a:ext>
            </a:extLst>
          </p:cNvPr>
          <p:cNvSpPr txBox="1"/>
          <p:nvPr/>
        </p:nvSpPr>
        <p:spPr>
          <a:xfrm>
            <a:off x="9296400" y="7087905"/>
            <a:ext cx="3505954" cy="1098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1400" dirty="0">
                <a:solidFill>
                  <a:srgbClr val="100F0D"/>
                </a:solidFill>
                <a:latin typeface="+mn-ea"/>
              </a:rPr>
              <a:t>팔을 앞으로 내밀어 아군을 향해 총을 겨냥</a:t>
            </a:r>
            <a:endParaRPr lang="en-US" altLang="ko-KR" sz="1400" dirty="0">
              <a:solidFill>
                <a:srgbClr val="100F0D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r>
              <a:rPr lang="ko-KR" altLang="en-US" sz="1400" dirty="0">
                <a:solidFill>
                  <a:srgbClr val="100F0D"/>
                </a:solidFill>
                <a:latin typeface="+mn-ea"/>
              </a:rPr>
              <a:t>또는</a:t>
            </a:r>
            <a:endParaRPr lang="en-US" sz="1400" dirty="0">
              <a:solidFill>
                <a:srgbClr val="100F0D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r>
              <a:rPr lang="ko-KR" altLang="en-US" sz="1400" dirty="0">
                <a:solidFill>
                  <a:srgbClr val="100F0D"/>
                </a:solidFill>
                <a:latin typeface="+mn-ea"/>
              </a:rPr>
              <a:t>자신의 팔에 근육주사를 놓음</a:t>
            </a:r>
            <a:endParaRPr lang="en-US" sz="1400" dirty="0">
              <a:solidFill>
                <a:srgbClr val="100F0D"/>
              </a:solidFill>
              <a:latin typeface="+mn-ea"/>
            </a:endParaRPr>
          </a:p>
        </p:txBody>
      </p:sp>
      <p:sp>
        <p:nvSpPr>
          <p:cNvPr id="43" name="TextBox 8">
            <a:extLst>
              <a:ext uri="{FF2B5EF4-FFF2-40B4-BE49-F238E27FC236}">
                <a16:creationId xmlns:a16="http://schemas.microsoft.com/office/drawing/2014/main" id="{E55B3A4D-5A5A-2E65-4FC9-57D19653D309}"/>
              </a:ext>
            </a:extLst>
          </p:cNvPr>
          <p:cNvSpPr txBox="1"/>
          <p:nvPr/>
        </p:nvSpPr>
        <p:spPr>
          <a:xfrm>
            <a:off x="12913751" y="7072464"/>
            <a:ext cx="2622764" cy="327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1400" dirty="0">
                <a:solidFill>
                  <a:srgbClr val="100F0D"/>
                </a:solidFill>
                <a:latin typeface="+mn-ea"/>
              </a:rPr>
              <a:t>아군을 향에 총을 발사</a:t>
            </a:r>
            <a:endParaRPr lang="en-US" altLang="ko-KR" sz="1400" dirty="0">
              <a:solidFill>
                <a:srgbClr val="100F0D"/>
              </a:solidFill>
              <a:latin typeface="+mn-ea"/>
            </a:endParaRPr>
          </a:p>
        </p:txBody>
      </p:sp>
      <p:sp>
        <p:nvSpPr>
          <p:cNvPr id="44" name="TextBox 8">
            <a:extLst>
              <a:ext uri="{FF2B5EF4-FFF2-40B4-BE49-F238E27FC236}">
                <a16:creationId xmlns:a16="http://schemas.microsoft.com/office/drawing/2014/main" id="{42543A4D-72D5-B708-5E3F-50799888D99A}"/>
              </a:ext>
            </a:extLst>
          </p:cNvPr>
          <p:cNvSpPr txBox="1"/>
          <p:nvPr/>
        </p:nvSpPr>
        <p:spPr>
          <a:xfrm>
            <a:off x="6402029" y="8717883"/>
            <a:ext cx="2656826" cy="1098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1400" dirty="0">
                <a:solidFill>
                  <a:srgbClr val="100F0D"/>
                </a:solidFill>
                <a:latin typeface="+mn-ea"/>
              </a:rPr>
              <a:t>해당 액션 상황에서 </a:t>
            </a:r>
            <a:endParaRPr lang="en-US" altLang="ko-KR" sz="1400" dirty="0">
              <a:solidFill>
                <a:srgbClr val="100F0D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r>
              <a:rPr lang="ko-KR" altLang="en-US" sz="1400" dirty="0">
                <a:solidFill>
                  <a:srgbClr val="100F0D"/>
                </a:solidFill>
                <a:latin typeface="+mn-ea"/>
              </a:rPr>
              <a:t>스킬 사용 불가 상태가</a:t>
            </a:r>
            <a:r>
              <a:rPr lang="en-US" altLang="ko-KR" sz="1400" dirty="0">
                <a:solidFill>
                  <a:srgbClr val="100F0D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rgbClr val="100F0D"/>
                </a:solidFill>
                <a:latin typeface="+mn-ea"/>
              </a:rPr>
              <a:t>된 경우 스킬을 캔슬</a:t>
            </a:r>
            <a:r>
              <a:rPr lang="en-US" altLang="ko-KR" sz="1400" dirty="0">
                <a:solidFill>
                  <a:srgbClr val="100F0D"/>
                </a:solidFill>
                <a:latin typeface="+mn-ea"/>
              </a:rPr>
              <a:t>, </a:t>
            </a:r>
            <a:r>
              <a:rPr lang="ko-KR" altLang="en-US" sz="1400" dirty="0" err="1">
                <a:solidFill>
                  <a:srgbClr val="100F0D"/>
                </a:solidFill>
                <a:latin typeface="+mn-ea"/>
              </a:rPr>
              <a:t>쿨타임은</a:t>
            </a:r>
            <a:r>
              <a:rPr lang="ko-KR" altLang="en-US" sz="1400" dirty="0">
                <a:solidFill>
                  <a:srgbClr val="100F0D"/>
                </a:solidFill>
                <a:latin typeface="+mn-ea"/>
              </a:rPr>
              <a:t> 적용</a:t>
            </a:r>
            <a:endParaRPr lang="en-US" sz="1400" dirty="0">
              <a:solidFill>
                <a:srgbClr val="100F0D"/>
              </a:solidFill>
              <a:latin typeface="+mn-ea"/>
            </a:endParaRPr>
          </a:p>
        </p:txBody>
      </p:sp>
      <p:sp>
        <p:nvSpPr>
          <p:cNvPr id="45" name="TextBox 8">
            <a:extLst>
              <a:ext uri="{FF2B5EF4-FFF2-40B4-BE49-F238E27FC236}">
                <a16:creationId xmlns:a16="http://schemas.microsoft.com/office/drawing/2014/main" id="{FB6634B8-8315-CD7B-8D21-7AF0161DC166}"/>
              </a:ext>
            </a:extLst>
          </p:cNvPr>
          <p:cNvSpPr txBox="1"/>
          <p:nvPr/>
        </p:nvSpPr>
        <p:spPr>
          <a:xfrm>
            <a:off x="9604135" y="8661264"/>
            <a:ext cx="3309616" cy="1098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1400" dirty="0">
                <a:solidFill>
                  <a:srgbClr val="100F0D"/>
                </a:solidFill>
                <a:latin typeface="+mn-ea"/>
              </a:rPr>
              <a:t>해당 액션 상황 이후에 </a:t>
            </a:r>
            <a:endParaRPr lang="en-US" altLang="ko-KR" sz="1400" dirty="0">
              <a:solidFill>
                <a:srgbClr val="100F0D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r>
              <a:rPr lang="ko-KR" altLang="en-US" sz="1400" dirty="0">
                <a:solidFill>
                  <a:srgbClr val="100F0D"/>
                </a:solidFill>
                <a:latin typeface="+mn-ea"/>
              </a:rPr>
              <a:t>스킬 사용 불가 상태가</a:t>
            </a:r>
            <a:r>
              <a:rPr lang="en-US" altLang="ko-KR" sz="1400" dirty="0">
                <a:solidFill>
                  <a:srgbClr val="100F0D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rgbClr val="100F0D"/>
                </a:solidFill>
                <a:latin typeface="+mn-ea"/>
              </a:rPr>
              <a:t>된 경우 </a:t>
            </a:r>
            <a:endParaRPr lang="en-US" altLang="ko-KR" sz="1400" dirty="0">
              <a:solidFill>
                <a:srgbClr val="100F0D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r>
              <a:rPr lang="ko-KR" altLang="en-US" sz="1400" dirty="0">
                <a:solidFill>
                  <a:srgbClr val="100F0D"/>
                </a:solidFill>
                <a:latin typeface="+mn-ea"/>
              </a:rPr>
              <a:t>스킬 효과 적용 애니메이션만 캔슬</a:t>
            </a:r>
            <a:endParaRPr lang="en-US" sz="1400" dirty="0">
              <a:solidFill>
                <a:srgbClr val="100F0D"/>
              </a:solidFill>
              <a:latin typeface="+mn-ea"/>
            </a:endParaRP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6E893CF4-8D58-05EA-4993-F53123B404A5}"/>
              </a:ext>
            </a:extLst>
          </p:cNvPr>
          <p:cNvSpPr txBox="1"/>
          <p:nvPr/>
        </p:nvSpPr>
        <p:spPr>
          <a:xfrm>
            <a:off x="4262284" y="2703870"/>
            <a:ext cx="993057" cy="704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en-US" sz="1100" dirty="0">
                <a:solidFill>
                  <a:srgbClr val="100F0D"/>
                </a:solidFill>
                <a:latin typeface="+mn-ea"/>
              </a:rPr>
              <a:t>4M </a:t>
            </a:r>
            <a:r>
              <a:rPr lang="ko-KR" altLang="en-US" sz="1100" dirty="0">
                <a:solidFill>
                  <a:srgbClr val="100F0D"/>
                </a:solidFill>
                <a:latin typeface="+mn-ea"/>
              </a:rPr>
              <a:t>이내의</a:t>
            </a:r>
            <a:endParaRPr lang="en-US" altLang="ko-KR" sz="1100" dirty="0">
              <a:solidFill>
                <a:srgbClr val="100F0D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r>
              <a:rPr lang="ko-KR" altLang="en-US" sz="1100" dirty="0">
                <a:solidFill>
                  <a:srgbClr val="100F0D"/>
                </a:solidFill>
                <a:latin typeface="+mn-ea"/>
              </a:rPr>
              <a:t>아군 </a:t>
            </a:r>
            <a:r>
              <a:rPr lang="en-US" altLang="ko-KR" sz="1100" dirty="0">
                <a:solidFill>
                  <a:srgbClr val="100F0D"/>
                </a:solidFill>
                <a:latin typeface="+mn-ea"/>
              </a:rPr>
              <a:t>1</a:t>
            </a:r>
            <a:r>
              <a:rPr lang="ko-KR" altLang="en-US" sz="1100" dirty="0">
                <a:solidFill>
                  <a:srgbClr val="100F0D"/>
                </a:solidFill>
                <a:latin typeface="+mn-ea"/>
              </a:rPr>
              <a:t>체</a:t>
            </a:r>
            <a:endParaRPr lang="en-US" altLang="ko-KR" sz="1100" dirty="0">
              <a:solidFill>
                <a:srgbClr val="100F0D"/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8E10696-87AB-E3B2-B820-BC83723C9A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3312" y="2446738"/>
            <a:ext cx="1378175" cy="18534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AC82FB1-BFBD-9E85-14FA-32F4A7B3C25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39446" y="4581918"/>
            <a:ext cx="1885907" cy="19631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9A771F-99BD-69C3-DD70-9455EFA76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9131" y="4904627"/>
            <a:ext cx="1317284" cy="1797361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BC5004E-6CE5-3928-90DA-8EB1722F28BC}"/>
              </a:ext>
            </a:extLst>
          </p:cNvPr>
          <p:cNvCxnSpPr>
            <a:cxnSpLocks/>
          </p:cNvCxnSpPr>
          <p:nvPr/>
        </p:nvCxnSpPr>
        <p:spPr>
          <a:xfrm>
            <a:off x="12420600" y="3346803"/>
            <a:ext cx="660791" cy="0"/>
          </a:xfrm>
          <a:prstGeom prst="straightConnector1">
            <a:avLst/>
          </a:prstGeom>
          <a:ln w="38100">
            <a:solidFill>
              <a:srgbClr val="5F4B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161E4C5-81D4-796E-9464-95B25BCCFD70}"/>
              </a:ext>
            </a:extLst>
          </p:cNvPr>
          <p:cNvCxnSpPr/>
          <p:nvPr/>
        </p:nvCxnSpPr>
        <p:spPr>
          <a:xfrm>
            <a:off x="13081391" y="5590378"/>
            <a:ext cx="1714498" cy="0"/>
          </a:xfrm>
          <a:prstGeom prst="straightConnector1">
            <a:avLst/>
          </a:prstGeom>
          <a:ln w="38100">
            <a:solidFill>
              <a:srgbClr val="5F4B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EBCF775-6459-5350-4244-0C2484D365F9}"/>
              </a:ext>
            </a:extLst>
          </p:cNvPr>
          <p:cNvCxnSpPr>
            <a:cxnSpLocks/>
          </p:cNvCxnSpPr>
          <p:nvPr/>
        </p:nvCxnSpPr>
        <p:spPr>
          <a:xfrm flipV="1">
            <a:off x="8966591" y="3394214"/>
            <a:ext cx="1676400" cy="644849"/>
          </a:xfrm>
          <a:prstGeom prst="straightConnector1">
            <a:avLst/>
          </a:prstGeom>
          <a:ln w="38100">
            <a:solidFill>
              <a:srgbClr val="5F4B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9D8E54E-E1A8-E022-6722-F513B0EA6088}"/>
              </a:ext>
            </a:extLst>
          </p:cNvPr>
          <p:cNvCxnSpPr>
            <a:cxnSpLocks/>
          </p:cNvCxnSpPr>
          <p:nvPr/>
        </p:nvCxnSpPr>
        <p:spPr>
          <a:xfrm>
            <a:off x="8961830" y="4812487"/>
            <a:ext cx="1524000" cy="838200"/>
          </a:xfrm>
          <a:prstGeom prst="straightConnector1">
            <a:avLst/>
          </a:prstGeom>
          <a:ln w="38100">
            <a:solidFill>
              <a:srgbClr val="5F4B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B1C126D-989C-D05A-2FC4-4D5389D5F960}"/>
              </a:ext>
            </a:extLst>
          </p:cNvPr>
          <p:cNvCxnSpPr>
            <a:cxnSpLocks/>
          </p:cNvCxnSpPr>
          <p:nvPr/>
        </p:nvCxnSpPr>
        <p:spPr>
          <a:xfrm>
            <a:off x="14719814" y="4372348"/>
            <a:ext cx="287731" cy="466129"/>
          </a:xfrm>
          <a:prstGeom prst="straightConnector1">
            <a:avLst/>
          </a:prstGeom>
          <a:ln w="38100">
            <a:solidFill>
              <a:srgbClr val="5F4B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8">
            <a:extLst>
              <a:ext uri="{FF2B5EF4-FFF2-40B4-BE49-F238E27FC236}">
                <a16:creationId xmlns:a16="http://schemas.microsoft.com/office/drawing/2014/main" id="{2CA6A5FE-AB1B-EC36-3315-38718F9D81D6}"/>
              </a:ext>
            </a:extLst>
          </p:cNvPr>
          <p:cNvSpPr txBox="1"/>
          <p:nvPr/>
        </p:nvSpPr>
        <p:spPr>
          <a:xfrm>
            <a:off x="14516097" y="7895173"/>
            <a:ext cx="2622764" cy="327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1400" dirty="0">
                <a:solidFill>
                  <a:srgbClr val="100F0D"/>
                </a:solidFill>
                <a:latin typeface="+mn-ea"/>
              </a:rPr>
              <a:t>재장전을 준비</a:t>
            </a:r>
            <a:endParaRPr lang="en-US" altLang="ko-KR" sz="1400" dirty="0">
              <a:solidFill>
                <a:srgbClr val="100F0D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4062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D92A17B-BD3B-4748-8B62-07CE2CB65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20800" y="1562100"/>
            <a:ext cx="4136410" cy="233481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0133" y="-190500"/>
            <a:ext cx="11442267" cy="1452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12672"/>
              </a:lnSpc>
              <a:spcBef>
                <a:spcPct val="0"/>
              </a:spcBef>
            </a:pPr>
            <a:r>
              <a:rPr lang="en-US" sz="6000" dirty="0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05. </a:t>
            </a:r>
            <a:r>
              <a:rPr lang="ko-KR" altLang="en-US" sz="6000" dirty="0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스킬 상세</a:t>
            </a:r>
            <a:endParaRPr lang="en-US" sz="6000" dirty="0">
              <a:solidFill>
                <a:srgbClr val="19171E"/>
              </a:solidFill>
              <a:latin typeface="210 아일랜드" panose="020B0600000101010101" charset="-127"/>
              <a:ea typeface="210 아일랜드" panose="020B0600000101010101" charset="-127"/>
            </a:endParaRP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471A80D9-0700-093B-A520-48D47E4C298F}"/>
              </a:ext>
            </a:extLst>
          </p:cNvPr>
          <p:cNvSpPr txBox="1"/>
          <p:nvPr/>
        </p:nvSpPr>
        <p:spPr>
          <a:xfrm>
            <a:off x="14602011" y="4000500"/>
            <a:ext cx="2973988" cy="340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dirty="0" err="1">
                <a:solidFill>
                  <a:srgbClr val="100F0D"/>
                </a:solidFill>
                <a:latin typeface="+mn-ea"/>
              </a:rPr>
              <a:t>오버워치</a:t>
            </a:r>
            <a:r>
              <a:rPr lang="ko-KR" altLang="en-US" dirty="0">
                <a:solidFill>
                  <a:srgbClr val="100F0D"/>
                </a:solidFill>
                <a:latin typeface="+mn-ea"/>
              </a:rPr>
              <a:t> 아나 </a:t>
            </a:r>
            <a:r>
              <a:rPr lang="en-US" altLang="ko-KR" dirty="0">
                <a:solidFill>
                  <a:srgbClr val="100F0D"/>
                </a:solidFill>
                <a:latin typeface="+mn-ea"/>
              </a:rPr>
              <a:t>- </a:t>
            </a:r>
            <a:r>
              <a:rPr lang="ko-KR" altLang="en-US" dirty="0" err="1">
                <a:solidFill>
                  <a:srgbClr val="100F0D"/>
                </a:solidFill>
                <a:latin typeface="+mn-ea"/>
              </a:rPr>
              <a:t>수면총</a:t>
            </a:r>
            <a:endParaRPr lang="en-US" dirty="0">
              <a:solidFill>
                <a:srgbClr val="100F0D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956B45-232B-552D-56C5-E3D3AE81E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0999" y="1562100"/>
            <a:ext cx="13485149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443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40133" y="-190500"/>
            <a:ext cx="11442267" cy="1452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12672"/>
              </a:lnSpc>
              <a:spcBef>
                <a:spcPct val="0"/>
              </a:spcBef>
            </a:pPr>
            <a:r>
              <a:rPr lang="en-US" sz="6000" dirty="0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05. </a:t>
            </a:r>
            <a:r>
              <a:rPr lang="ko-KR" altLang="en-US" sz="6000" dirty="0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스킬 상세</a:t>
            </a:r>
            <a:endParaRPr lang="en-US" sz="6000" dirty="0">
              <a:solidFill>
                <a:srgbClr val="19171E"/>
              </a:solidFill>
              <a:latin typeface="210 아일랜드" panose="020B0600000101010101" charset="-127"/>
              <a:ea typeface="210 아일랜드" panose="020B0600000101010101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D191E2-1962-5A82-5D26-1F9FE00EA1C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32" y="1485900"/>
            <a:ext cx="17690668" cy="8490435"/>
          </a:xfrm>
          <a:prstGeom prst="rect">
            <a:avLst/>
          </a:prstGeom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EC8C005D-2C04-D533-E3D8-4011F4DD42FF}"/>
              </a:ext>
            </a:extLst>
          </p:cNvPr>
          <p:cNvSpPr txBox="1"/>
          <p:nvPr/>
        </p:nvSpPr>
        <p:spPr>
          <a:xfrm>
            <a:off x="298666" y="1676515"/>
            <a:ext cx="17373600" cy="3580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53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E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스킬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/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수면 마취제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7B14FBB-122A-6F8C-B48B-E1E044F6DA34}"/>
              </a:ext>
            </a:extLst>
          </p:cNvPr>
          <p:cNvSpPr txBox="1"/>
          <p:nvPr/>
        </p:nvSpPr>
        <p:spPr>
          <a:xfrm>
            <a:off x="167171" y="2258640"/>
            <a:ext cx="5093087" cy="340671"/>
          </a:xfrm>
          <a:prstGeom prst="rect">
            <a:avLst/>
          </a:prstGeom>
          <a:solidFill>
            <a:srgbClr val="5F4B8B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스킬 범위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883B7DD-9729-523D-96ED-92C97153A6F2}"/>
              </a:ext>
            </a:extLst>
          </p:cNvPr>
          <p:cNvGraphicFramePr>
            <a:graphicFrameLocks noGrp="1"/>
          </p:cNvGraphicFramePr>
          <p:nvPr/>
        </p:nvGraphicFramePr>
        <p:xfrm>
          <a:off x="298666" y="2705099"/>
          <a:ext cx="3810001" cy="39968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077">
                  <a:extLst>
                    <a:ext uri="{9D8B030D-6E8A-4147-A177-3AD203B41FA5}">
                      <a16:colId xmlns:a16="http://schemas.microsoft.com/office/drawing/2014/main" val="995759409"/>
                    </a:ext>
                  </a:extLst>
                </a:gridCol>
                <a:gridCol w="293077">
                  <a:extLst>
                    <a:ext uri="{9D8B030D-6E8A-4147-A177-3AD203B41FA5}">
                      <a16:colId xmlns:a16="http://schemas.microsoft.com/office/drawing/2014/main" val="2552555778"/>
                    </a:ext>
                  </a:extLst>
                </a:gridCol>
                <a:gridCol w="293077">
                  <a:extLst>
                    <a:ext uri="{9D8B030D-6E8A-4147-A177-3AD203B41FA5}">
                      <a16:colId xmlns:a16="http://schemas.microsoft.com/office/drawing/2014/main" val="3505158980"/>
                    </a:ext>
                  </a:extLst>
                </a:gridCol>
                <a:gridCol w="293077">
                  <a:extLst>
                    <a:ext uri="{9D8B030D-6E8A-4147-A177-3AD203B41FA5}">
                      <a16:colId xmlns:a16="http://schemas.microsoft.com/office/drawing/2014/main" val="3987812890"/>
                    </a:ext>
                  </a:extLst>
                </a:gridCol>
                <a:gridCol w="293077">
                  <a:extLst>
                    <a:ext uri="{9D8B030D-6E8A-4147-A177-3AD203B41FA5}">
                      <a16:colId xmlns:a16="http://schemas.microsoft.com/office/drawing/2014/main" val="3816799716"/>
                    </a:ext>
                  </a:extLst>
                </a:gridCol>
                <a:gridCol w="293077">
                  <a:extLst>
                    <a:ext uri="{9D8B030D-6E8A-4147-A177-3AD203B41FA5}">
                      <a16:colId xmlns:a16="http://schemas.microsoft.com/office/drawing/2014/main" val="3154638277"/>
                    </a:ext>
                  </a:extLst>
                </a:gridCol>
                <a:gridCol w="293077">
                  <a:extLst>
                    <a:ext uri="{9D8B030D-6E8A-4147-A177-3AD203B41FA5}">
                      <a16:colId xmlns:a16="http://schemas.microsoft.com/office/drawing/2014/main" val="3477958659"/>
                    </a:ext>
                  </a:extLst>
                </a:gridCol>
                <a:gridCol w="293077">
                  <a:extLst>
                    <a:ext uri="{9D8B030D-6E8A-4147-A177-3AD203B41FA5}">
                      <a16:colId xmlns:a16="http://schemas.microsoft.com/office/drawing/2014/main" val="4037388653"/>
                    </a:ext>
                  </a:extLst>
                </a:gridCol>
                <a:gridCol w="293077">
                  <a:extLst>
                    <a:ext uri="{9D8B030D-6E8A-4147-A177-3AD203B41FA5}">
                      <a16:colId xmlns:a16="http://schemas.microsoft.com/office/drawing/2014/main" val="82059609"/>
                    </a:ext>
                  </a:extLst>
                </a:gridCol>
                <a:gridCol w="293077">
                  <a:extLst>
                    <a:ext uri="{9D8B030D-6E8A-4147-A177-3AD203B41FA5}">
                      <a16:colId xmlns:a16="http://schemas.microsoft.com/office/drawing/2014/main" val="2723718273"/>
                    </a:ext>
                  </a:extLst>
                </a:gridCol>
                <a:gridCol w="293077">
                  <a:extLst>
                    <a:ext uri="{9D8B030D-6E8A-4147-A177-3AD203B41FA5}">
                      <a16:colId xmlns:a16="http://schemas.microsoft.com/office/drawing/2014/main" val="3485483209"/>
                    </a:ext>
                  </a:extLst>
                </a:gridCol>
                <a:gridCol w="293077">
                  <a:extLst>
                    <a:ext uri="{9D8B030D-6E8A-4147-A177-3AD203B41FA5}">
                      <a16:colId xmlns:a16="http://schemas.microsoft.com/office/drawing/2014/main" val="2909669298"/>
                    </a:ext>
                  </a:extLst>
                </a:gridCol>
                <a:gridCol w="293077">
                  <a:extLst>
                    <a:ext uri="{9D8B030D-6E8A-4147-A177-3AD203B41FA5}">
                      <a16:colId xmlns:a16="http://schemas.microsoft.com/office/drawing/2014/main" val="613580607"/>
                    </a:ext>
                  </a:extLst>
                </a:gridCol>
              </a:tblGrid>
              <a:tr h="307453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970325"/>
                  </a:ext>
                </a:extLst>
              </a:tr>
              <a:tr h="307453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923550"/>
                  </a:ext>
                </a:extLst>
              </a:tr>
              <a:tr h="307453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307894"/>
                  </a:ext>
                </a:extLst>
              </a:tr>
              <a:tr h="307453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091924"/>
                  </a:ext>
                </a:extLst>
              </a:tr>
              <a:tr h="307453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592799"/>
                  </a:ext>
                </a:extLst>
              </a:tr>
              <a:tr h="307453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480231"/>
                  </a:ext>
                </a:extLst>
              </a:tr>
              <a:tr h="307453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744815"/>
                  </a:ext>
                </a:extLst>
              </a:tr>
              <a:tr h="307453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27158"/>
                  </a:ext>
                </a:extLst>
              </a:tr>
              <a:tr h="307453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83614"/>
                  </a:ext>
                </a:extLst>
              </a:tr>
              <a:tr h="307453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849596"/>
                  </a:ext>
                </a:extLst>
              </a:tr>
              <a:tr h="307453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445229"/>
                  </a:ext>
                </a:extLst>
              </a:tr>
              <a:tr h="307453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074949"/>
                  </a:ext>
                </a:extLst>
              </a:tr>
              <a:tr h="307453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971641"/>
                  </a:ext>
                </a:extLst>
              </a:tr>
            </a:tbl>
          </a:graphicData>
        </a:graphic>
      </p:graphicFrame>
      <p:sp>
        <p:nvSpPr>
          <p:cNvPr id="8" name="TextBox 8">
            <a:extLst>
              <a:ext uri="{FF2B5EF4-FFF2-40B4-BE49-F238E27FC236}">
                <a16:creationId xmlns:a16="http://schemas.microsoft.com/office/drawing/2014/main" id="{1D8C1460-7BA8-0C03-71A7-6BF0586E0486}"/>
              </a:ext>
            </a:extLst>
          </p:cNvPr>
          <p:cNvSpPr txBox="1"/>
          <p:nvPr/>
        </p:nvSpPr>
        <p:spPr>
          <a:xfrm>
            <a:off x="4262285" y="6286500"/>
            <a:ext cx="993057" cy="3204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1100" dirty="0">
                <a:solidFill>
                  <a:srgbClr val="100F0D"/>
                </a:solidFill>
                <a:latin typeface="+mn-ea"/>
              </a:rPr>
              <a:t>박스 </a:t>
            </a:r>
            <a:r>
              <a:rPr lang="en-US" altLang="ko-KR" sz="1100" dirty="0">
                <a:solidFill>
                  <a:srgbClr val="100F0D"/>
                </a:solidFill>
                <a:latin typeface="+mn-ea"/>
              </a:rPr>
              <a:t>1</a:t>
            </a:r>
            <a:r>
              <a:rPr lang="ko-KR" altLang="en-US" sz="1100" dirty="0">
                <a:solidFill>
                  <a:srgbClr val="100F0D"/>
                </a:solidFill>
                <a:latin typeface="+mn-ea"/>
              </a:rPr>
              <a:t>칸 </a:t>
            </a:r>
            <a:r>
              <a:rPr lang="en-US" altLang="ko-KR" sz="1100" dirty="0">
                <a:solidFill>
                  <a:srgbClr val="100F0D"/>
                </a:solidFill>
                <a:latin typeface="+mn-ea"/>
              </a:rPr>
              <a:t>= 1M</a:t>
            </a:r>
            <a:endParaRPr lang="en-US" sz="1100" dirty="0">
              <a:solidFill>
                <a:srgbClr val="100F0D"/>
              </a:solidFill>
              <a:latin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46F1869-9DCF-53AF-E284-700A168068EB}"/>
              </a:ext>
            </a:extLst>
          </p:cNvPr>
          <p:cNvSpPr/>
          <p:nvPr/>
        </p:nvSpPr>
        <p:spPr>
          <a:xfrm>
            <a:off x="524818" y="4478311"/>
            <a:ext cx="457200" cy="457200"/>
          </a:xfrm>
          <a:prstGeom prst="ellipse">
            <a:avLst/>
          </a:prstGeom>
          <a:solidFill>
            <a:srgbClr val="5F4B8B"/>
          </a:solidFill>
          <a:ln w="38100">
            <a:solidFill>
              <a:srgbClr val="19171E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27476292-38B6-5995-1FB7-3660F33D4A63}"/>
              </a:ext>
            </a:extLst>
          </p:cNvPr>
          <p:cNvSpPr txBox="1"/>
          <p:nvPr/>
        </p:nvSpPr>
        <p:spPr>
          <a:xfrm>
            <a:off x="5486401" y="2258640"/>
            <a:ext cx="2057399" cy="340671"/>
          </a:xfrm>
          <a:prstGeom prst="rect">
            <a:avLst/>
          </a:prstGeom>
          <a:solidFill>
            <a:srgbClr val="5F4B8B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애니메이션 예시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211963D7-8889-F52A-1E4F-930C557B6615}"/>
              </a:ext>
            </a:extLst>
          </p:cNvPr>
          <p:cNvSpPr txBox="1"/>
          <p:nvPr/>
        </p:nvSpPr>
        <p:spPr>
          <a:xfrm>
            <a:off x="5365966" y="6859354"/>
            <a:ext cx="990599" cy="1656672"/>
          </a:xfrm>
          <a:prstGeom prst="rect">
            <a:avLst/>
          </a:prstGeom>
          <a:solidFill>
            <a:srgbClr val="5F4B8B"/>
          </a:solidFill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200000"/>
              </a:lnSpc>
            </a:pP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애니메이션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액션 순서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endParaRPr lang="en-US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3D46E452-1B5F-FC09-4B01-570D1858ED06}"/>
              </a:ext>
            </a:extLst>
          </p:cNvPr>
          <p:cNvSpPr txBox="1"/>
          <p:nvPr/>
        </p:nvSpPr>
        <p:spPr>
          <a:xfrm>
            <a:off x="5365965" y="8654244"/>
            <a:ext cx="990599" cy="1225785"/>
          </a:xfrm>
          <a:prstGeom prst="rect">
            <a:avLst/>
          </a:prstGeom>
          <a:solidFill>
            <a:srgbClr val="5F4B8B"/>
          </a:solidFill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스킬 사용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판정 예시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endParaRPr lang="en-US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6C06963B-ADCE-97E6-2666-3213B31027CA}"/>
              </a:ext>
            </a:extLst>
          </p:cNvPr>
          <p:cNvSpPr txBox="1"/>
          <p:nvPr/>
        </p:nvSpPr>
        <p:spPr>
          <a:xfrm>
            <a:off x="181919" y="6850213"/>
            <a:ext cx="2057399" cy="340671"/>
          </a:xfrm>
          <a:prstGeom prst="rect">
            <a:avLst/>
          </a:prstGeom>
          <a:solidFill>
            <a:srgbClr val="5F4B8B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레퍼런스 이미지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DB3469B2-7BA1-31EC-16F8-7BBE7C6D4E72}"/>
              </a:ext>
            </a:extLst>
          </p:cNvPr>
          <p:cNvSpPr txBox="1"/>
          <p:nvPr/>
        </p:nvSpPr>
        <p:spPr>
          <a:xfrm>
            <a:off x="336361" y="8315865"/>
            <a:ext cx="2460863" cy="3204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1100" dirty="0" err="1">
                <a:solidFill>
                  <a:srgbClr val="100F0D"/>
                </a:solidFill>
                <a:latin typeface="+mn-ea"/>
              </a:rPr>
              <a:t>리그오브레전드</a:t>
            </a:r>
            <a:r>
              <a:rPr lang="ko-KR" altLang="en-US" sz="1100" dirty="0">
                <a:solidFill>
                  <a:srgbClr val="100F0D"/>
                </a:solidFill>
                <a:latin typeface="+mn-ea"/>
              </a:rPr>
              <a:t> </a:t>
            </a:r>
            <a:r>
              <a:rPr lang="ko-KR" altLang="en-US" sz="1100" dirty="0" err="1">
                <a:solidFill>
                  <a:srgbClr val="100F0D"/>
                </a:solidFill>
                <a:latin typeface="+mn-ea"/>
              </a:rPr>
              <a:t>룰루</a:t>
            </a:r>
            <a:r>
              <a:rPr lang="ko-KR" altLang="en-US" sz="1100" dirty="0">
                <a:solidFill>
                  <a:srgbClr val="100F0D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100F0D"/>
                </a:solidFill>
                <a:latin typeface="+mn-ea"/>
              </a:rPr>
              <a:t>– </a:t>
            </a:r>
            <a:r>
              <a:rPr lang="ko-KR" altLang="en-US" sz="1100" dirty="0">
                <a:solidFill>
                  <a:srgbClr val="100F0D"/>
                </a:solidFill>
                <a:latin typeface="+mn-ea"/>
              </a:rPr>
              <a:t>반짝반짝 창</a:t>
            </a:r>
            <a:endParaRPr lang="en-US" sz="1100" dirty="0">
              <a:solidFill>
                <a:srgbClr val="100F0D"/>
              </a:solidFill>
              <a:latin typeface="+mn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4656856-17B9-42D5-E207-91C633ED6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1167" y="3114813"/>
            <a:ext cx="2177665" cy="29718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72EC489-5F0E-192B-A49B-303582BF8D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699"/>
          <a:stretch/>
        </p:blipFill>
        <p:spPr>
          <a:xfrm>
            <a:off x="10284618" y="3114813"/>
            <a:ext cx="2595563" cy="29337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057B918-AF61-168A-8C41-FD761A7FC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98436" y="3138625"/>
            <a:ext cx="2143125" cy="2924175"/>
          </a:xfrm>
          <a:prstGeom prst="rect">
            <a:avLst/>
          </a:prstGeom>
        </p:spPr>
      </p:pic>
      <p:sp>
        <p:nvSpPr>
          <p:cNvPr id="41" name="TextBox 8">
            <a:extLst>
              <a:ext uri="{FF2B5EF4-FFF2-40B4-BE49-F238E27FC236}">
                <a16:creationId xmlns:a16="http://schemas.microsoft.com/office/drawing/2014/main" id="{EFA1C07F-56AF-641D-FA61-42107DF90867}"/>
              </a:ext>
            </a:extLst>
          </p:cNvPr>
          <p:cNvSpPr txBox="1"/>
          <p:nvPr/>
        </p:nvSpPr>
        <p:spPr>
          <a:xfrm>
            <a:off x="6519085" y="7128764"/>
            <a:ext cx="2209800" cy="329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1400" dirty="0">
                <a:solidFill>
                  <a:srgbClr val="100F0D"/>
                </a:solidFill>
                <a:latin typeface="+mn-ea"/>
              </a:rPr>
              <a:t>마취총을 꺼낸다</a:t>
            </a:r>
            <a:endParaRPr lang="en-US" sz="1400" dirty="0">
              <a:solidFill>
                <a:srgbClr val="100F0D"/>
              </a:solidFill>
              <a:latin typeface="+mn-ea"/>
            </a:endParaRPr>
          </a:p>
        </p:txBody>
      </p:sp>
      <p:sp>
        <p:nvSpPr>
          <p:cNvPr id="42" name="TextBox 8">
            <a:extLst>
              <a:ext uri="{FF2B5EF4-FFF2-40B4-BE49-F238E27FC236}">
                <a16:creationId xmlns:a16="http://schemas.microsoft.com/office/drawing/2014/main" id="{19A06A34-CDA9-289B-EE4E-7960F41B4569}"/>
              </a:ext>
            </a:extLst>
          </p:cNvPr>
          <p:cNvSpPr txBox="1"/>
          <p:nvPr/>
        </p:nvSpPr>
        <p:spPr>
          <a:xfrm>
            <a:off x="10477499" y="7128764"/>
            <a:ext cx="2209800" cy="713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1400" dirty="0">
                <a:solidFill>
                  <a:srgbClr val="100F0D"/>
                </a:solidFill>
                <a:latin typeface="+mn-ea"/>
              </a:rPr>
              <a:t>바라보는 방향으로 </a:t>
            </a:r>
            <a:endParaRPr lang="en-US" altLang="ko-KR" sz="1400" dirty="0">
              <a:solidFill>
                <a:srgbClr val="100F0D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r>
              <a:rPr lang="ko-KR" altLang="en-US" sz="1400" dirty="0">
                <a:solidFill>
                  <a:srgbClr val="100F0D"/>
                </a:solidFill>
                <a:latin typeface="+mn-ea"/>
              </a:rPr>
              <a:t>총을 발사</a:t>
            </a:r>
            <a:endParaRPr lang="en-US" sz="1400" dirty="0">
              <a:solidFill>
                <a:srgbClr val="100F0D"/>
              </a:solidFill>
              <a:latin typeface="+mn-ea"/>
            </a:endParaRPr>
          </a:p>
        </p:txBody>
      </p:sp>
      <p:sp>
        <p:nvSpPr>
          <p:cNvPr id="43" name="TextBox 8">
            <a:extLst>
              <a:ext uri="{FF2B5EF4-FFF2-40B4-BE49-F238E27FC236}">
                <a16:creationId xmlns:a16="http://schemas.microsoft.com/office/drawing/2014/main" id="{E55B3A4D-5A5A-2E65-4FC9-57D19653D309}"/>
              </a:ext>
            </a:extLst>
          </p:cNvPr>
          <p:cNvSpPr txBox="1"/>
          <p:nvPr/>
        </p:nvSpPr>
        <p:spPr>
          <a:xfrm>
            <a:off x="14516098" y="7128764"/>
            <a:ext cx="2622764" cy="1098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1400" dirty="0">
                <a:solidFill>
                  <a:srgbClr val="100F0D"/>
                </a:solidFill>
                <a:latin typeface="+mn-ea"/>
              </a:rPr>
              <a:t>마취총을 집어 넣고 </a:t>
            </a:r>
            <a:endParaRPr lang="en-US" altLang="ko-KR" sz="1400" dirty="0">
              <a:solidFill>
                <a:srgbClr val="100F0D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r>
              <a:rPr lang="ko-KR" altLang="en-US" sz="1400" dirty="0">
                <a:solidFill>
                  <a:srgbClr val="100F0D"/>
                </a:solidFill>
                <a:latin typeface="+mn-ea"/>
              </a:rPr>
              <a:t>권총을 다시 꺼내 재장전을 준비</a:t>
            </a:r>
            <a:endParaRPr lang="en-US" altLang="ko-KR" sz="1400" dirty="0">
              <a:solidFill>
                <a:srgbClr val="100F0D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r>
              <a:rPr lang="ko-KR" altLang="en-US" sz="1400" dirty="0">
                <a:solidFill>
                  <a:srgbClr val="100F0D"/>
                </a:solidFill>
                <a:latin typeface="+mn-ea"/>
              </a:rPr>
              <a:t>권총 장전 모션과 이어지게 한다</a:t>
            </a:r>
            <a:endParaRPr lang="en-US" sz="1400" dirty="0">
              <a:solidFill>
                <a:srgbClr val="100F0D"/>
              </a:solidFill>
              <a:latin typeface="+mn-ea"/>
            </a:endParaRPr>
          </a:p>
        </p:txBody>
      </p:sp>
      <p:sp>
        <p:nvSpPr>
          <p:cNvPr id="44" name="TextBox 8">
            <a:extLst>
              <a:ext uri="{FF2B5EF4-FFF2-40B4-BE49-F238E27FC236}">
                <a16:creationId xmlns:a16="http://schemas.microsoft.com/office/drawing/2014/main" id="{42543A4D-72D5-B708-5E3F-50799888D99A}"/>
              </a:ext>
            </a:extLst>
          </p:cNvPr>
          <p:cNvSpPr txBox="1"/>
          <p:nvPr/>
        </p:nvSpPr>
        <p:spPr>
          <a:xfrm>
            <a:off x="6402029" y="8717883"/>
            <a:ext cx="2656826" cy="1098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1400" dirty="0">
                <a:solidFill>
                  <a:srgbClr val="100F0D"/>
                </a:solidFill>
                <a:latin typeface="+mn-ea"/>
              </a:rPr>
              <a:t>해당 액션 상황에서 </a:t>
            </a:r>
            <a:endParaRPr lang="en-US" altLang="ko-KR" sz="1400" dirty="0">
              <a:solidFill>
                <a:srgbClr val="100F0D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r>
              <a:rPr lang="ko-KR" altLang="en-US" sz="1400" dirty="0">
                <a:solidFill>
                  <a:srgbClr val="100F0D"/>
                </a:solidFill>
                <a:latin typeface="+mn-ea"/>
              </a:rPr>
              <a:t>스킬 사용 불가 상태가</a:t>
            </a:r>
            <a:r>
              <a:rPr lang="en-US" altLang="ko-KR" sz="1400" dirty="0">
                <a:solidFill>
                  <a:srgbClr val="100F0D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rgbClr val="100F0D"/>
                </a:solidFill>
                <a:latin typeface="+mn-ea"/>
              </a:rPr>
              <a:t>된 경우 스킬을 캔슬</a:t>
            </a:r>
            <a:r>
              <a:rPr lang="en-US" altLang="ko-KR" sz="1400" dirty="0">
                <a:solidFill>
                  <a:srgbClr val="100F0D"/>
                </a:solidFill>
                <a:latin typeface="+mn-ea"/>
              </a:rPr>
              <a:t>, </a:t>
            </a:r>
            <a:r>
              <a:rPr lang="ko-KR" altLang="en-US" sz="1400" dirty="0" err="1">
                <a:solidFill>
                  <a:srgbClr val="100F0D"/>
                </a:solidFill>
                <a:latin typeface="+mn-ea"/>
              </a:rPr>
              <a:t>쿨타임은</a:t>
            </a:r>
            <a:r>
              <a:rPr lang="ko-KR" altLang="en-US" sz="1400" dirty="0">
                <a:solidFill>
                  <a:srgbClr val="100F0D"/>
                </a:solidFill>
                <a:latin typeface="+mn-ea"/>
              </a:rPr>
              <a:t> 적용</a:t>
            </a:r>
            <a:endParaRPr lang="en-US" sz="1400" dirty="0">
              <a:solidFill>
                <a:srgbClr val="100F0D"/>
              </a:solidFill>
              <a:latin typeface="+mn-ea"/>
            </a:endParaRPr>
          </a:p>
        </p:txBody>
      </p:sp>
      <p:sp>
        <p:nvSpPr>
          <p:cNvPr id="45" name="TextBox 8">
            <a:extLst>
              <a:ext uri="{FF2B5EF4-FFF2-40B4-BE49-F238E27FC236}">
                <a16:creationId xmlns:a16="http://schemas.microsoft.com/office/drawing/2014/main" id="{FB6634B8-8315-CD7B-8D21-7AF0161DC166}"/>
              </a:ext>
            </a:extLst>
          </p:cNvPr>
          <p:cNvSpPr txBox="1"/>
          <p:nvPr/>
        </p:nvSpPr>
        <p:spPr>
          <a:xfrm>
            <a:off x="9927589" y="8717883"/>
            <a:ext cx="3309616" cy="1098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1400" dirty="0">
                <a:solidFill>
                  <a:srgbClr val="100F0D"/>
                </a:solidFill>
                <a:latin typeface="+mn-ea"/>
              </a:rPr>
              <a:t>해당 액션 상황 이후에 </a:t>
            </a:r>
            <a:endParaRPr lang="en-US" altLang="ko-KR" sz="1400" dirty="0">
              <a:solidFill>
                <a:srgbClr val="100F0D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r>
              <a:rPr lang="ko-KR" altLang="en-US" sz="1400" dirty="0">
                <a:solidFill>
                  <a:srgbClr val="100F0D"/>
                </a:solidFill>
                <a:latin typeface="+mn-ea"/>
              </a:rPr>
              <a:t>스킬 사용 불가 상태가</a:t>
            </a:r>
            <a:r>
              <a:rPr lang="en-US" altLang="ko-KR" sz="1400" dirty="0">
                <a:solidFill>
                  <a:srgbClr val="100F0D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rgbClr val="100F0D"/>
                </a:solidFill>
                <a:latin typeface="+mn-ea"/>
              </a:rPr>
              <a:t>된 경우 </a:t>
            </a:r>
            <a:endParaRPr lang="en-US" altLang="ko-KR" sz="1400" dirty="0">
              <a:solidFill>
                <a:srgbClr val="100F0D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r>
              <a:rPr lang="ko-KR" altLang="en-US" sz="1400" dirty="0">
                <a:solidFill>
                  <a:srgbClr val="100F0D"/>
                </a:solidFill>
                <a:latin typeface="+mn-ea"/>
              </a:rPr>
              <a:t>투사체 발사 후 애니메이션만 캔슬</a:t>
            </a:r>
            <a:endParaRPr lang="en-US" sz="1400" dirty="0">
              <a:solidFill>
                <a:srgbClr val="100F0D"/>
              </a:solidFill>
              <a:latin typeface="+mn-ea"/>
            </a:endParaRP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6E893CF4-8D58-05EA-4993-F53123B404A5}"/>
              </a:ext>
            </a:extLst>
          </p:cNvPr>
          <p:cNvSpPr txBox="1"/>
          <p:nvPr/>
        </p:nvSpPr>
        <p:spPr>
          <a:xfrm>
            <a:off x="4262284" y="2703870"/>
            <a:ext cx="993057" cy="2244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en-US" sz="1100" dirty="0">
                <a:solidFill>
                  <a:srgbClr val="100F0D"/>
                </a:solidFill>
                <a:latin typeface="+mn-ea"/>
              </a:rPr>
              <a:t>5M</a:t>
            </a:r>
            <a:r>
              <a:rPr lang="ko-KR" altLang="en-US" sz="1100" dirty="0">
                <a:solidFill>
                  <a:srgbClr val="100F0D"/>
                </a:solidFill>
                <a:latin typeface="+mn-ea"/>
              </a:rPr>
              <a:t>를</a:t>
            </a:r>
            <a:endParaRPr lang="en-US" altLang="ko-KR" sz="1100" dirty="0">
              <a:solidFill>
                <a:srgbClr val="100F0D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r>
              <a:rPr lang="ko-KR" altLang="en-US" sz="1100" dirty="0">
                <a:solidFill>
                  <a:srgbClr val="100F0D"/>
                </a:solidFill>
                <a:latin typeface="+mn-ea"/>
              </a:rPr>
              <a:t> 직선 이동하는</a:t>
            </a:r>
            <a:endParaRPr lang="en-US" altLang="ko-KR" sz="1100" dirty="0">
              <a:solidFill>
                <a:srgbClr val="100F0D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r>
              <a:rPr lang="ko-KR" altLang="en-US" sz="1100" dirty="0">
                <a:solidFill>
                  <a:srgbClr val="100F0D"/>
                </a:solidFill>
                <a:latin typeface="+mn-ea"/>
              </a:rPr>
              <a:t>투사체 발사</a:t>
            </a:r>
            <a:endParaRPr lang="en-US" altLang="ko-KR" sz="1100" dirty="0">
              <a:solidFill>
                <a:srgbClr val="100F0D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endParaRPr lang="en-US" sz="1100" dirty="0">
              <a:solidFill>
                <a:srgbClr val="100F0D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r>
              <a:rPr lang="ko-KR" altLang="en-US" sz="1100" dirty="0">
                <a:solidFill>
                  <a:srgbClr val="100F0D"/>
                </a:solidFill>
                <a:latin typeface="+mn-ea"/>
              </a:rPr>
              <a:t>투사체에 적중한 적 </a:t>
            </a:r>
            <a:r>
              <a:rPr lang="en-US" altLang="ko-KR" sz="1100" dirty="0">
                <a:solidFill>
                  <a:srgbClr val="100F0D"/>
                </a:solidFill>
                <a:latin typeface="+mn-ea"/>
              </a:rPr>
              <a:t>1</a:t>
            </a:r>
            <a:r>
              <a:rPr lang="ko-KR" altLang="en-US" sz="1100" dirty="0">
                <a:solidFill>
                  <a:srgbClr val="100F0D"/>
                </a:solidFill>
                <a:latin typeface="+mn-ea"/>
              </a:rPr>
              <a:t>체</a:t>
            </a:r>
            <a:endParaRPr lang="en-US" sz="1100" dirty="0">
              <a:solidFill>
                <a:srgbClr val="100F0D"/>
              </a:solidFill>
              <a:latin typeface="+mn-ea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E7CB1D-C6BD-377E-124B-5869634B4F31}"/>
              </a:ext>
            </a:extLst>
          </p:cNvPr>
          <p:cNvCxnSpPr>
            <a:cxnSpLocks/>
          </p:cNvCxnSpPr>
          <p:nvPr/>
        </p:nvCxnSpPr>
        <p:spPr>
          <a:xfrm>
            <a:off x="9266798" y="4465897"/>
            <a:ext cx="660791" cy="0"/>
          </a:xfrm>
          <a:prstGeom prst="straightConnector1">
            <a:avLst/>
          </a:prstGeom>
          <a:ln w="38100">
            <a:solidFill>
              <a:srgbClr val="5F4B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99EEB11-4EB9-5A14-9BC2-A0DE83C6D2DB}"/>
              </a:ext>
            </a:extLst>
          </p:cNvPr>
          <p:cNvCxnSpPr>
            <a:cxnSpLocks/>
          </p:cNvCxnSpPr>
          <p:nvPr/>
        </p:nvCxnSpPr>
        <p:spPr>
          <a:xfrm>
            <a:off x="13411200" y="4465897"/>
            <a:ext cx="660791" cy="0"/>
          </a:xfrm>
          <a:prstGeom prst="straightConnector1">
            <a:avLst/>
          </a:prstGeom>
          <a:ln w="38100">
            <a:solidFill>
              <a:srgbClr val="5F4B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9688FB8-93D2-0DDD-EC70-9616B1792454}"/>
              </a:ext>
            </a:extLst>
          </p:cNvPr>
          <p:cNvSpPr/>
          <p:nvPr/>
        </p:nvSpPr>
        <p:spPr>
          <a:xfrm>
            <a:off x="1140552" y="4465897"/>
            <a:ext cx="1524000" cy="44013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7EFEE8D-AE72-0FD4-C422-FC8D2238226F}"/>
              </a:ext>
            </a:extLst>
          </p:cNvPr>
          <p:cNvSpPr/>
          <p:nvPr/>
        </p:nvSpPr>
        <p:spPr>
          <a:xfrm>
            <a:off x="1149138" y="4610100"/>
            <a:ext cx="397301" cy="1524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8A220C8-9C91-34EF-8D17-3388F42E74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35" y="7319669"/>
            <a:ext cx="4739634" cy="99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63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D92A17B-BD3B-4748-8B62-07CE2CB65E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82800" y="1485900"/>
            <a:ext cx="3324565" cy="287200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0133" y="-190500"/>
            <a:ext cx="11442267" cy="1452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12672"/>
              </a:lnSpc>
              <a:spcBef>
                <a:spcPct val="0"/>
              </a:spcBef>
            </a:pPr>
            <a:r>
              <a:rPr lang="en-US" sz="6000" dirty="0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05. </a:t>
            </a:r>
            <a:r>
              <a:rPr lang="ko-KR" altLang="en-US" sz="6000" dirty="0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스킬 상세</a:t>
            </a:r>
            <a:endParaRPr lang="en-US" sz="6000" dirty="0">
              <a:solidFill>
                <a:srgbClr val="19171E"/>
              </a:solidFill>
              <a:latin typeface="210 아일랜드" panose="020B0600000101010101" charset="-127"/>
              <a:ea typeface="210 아일랜드" panose="020B0600000101010101" charset="-127"/>
            </a:endParaRP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471A80D9-0700-093B-A520-48D47E4C298F}"/>
              </a:ext>
            </a:extLst>
          </p:cNvPr>
          <p:cNvSpPr txBox="1"/>
          <p:nvPr/>
        </p:nvSpPr>
        <p:spPr>
          <a:xfrm>
            <a:off x="14782799" y="4514708"/>
            <a:ext cx="3324566" cy="7253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dirty="0">
                <a:solidFill>
                  <a:srgbClr val="100F0D"/>
                </a:solidFill>
                <a:latin typeface="+mn-ea"/>
              </a:rPr>
              <a:t>리그 오브 레전드 </a:t>
            </a:r>
            <a:endParaRPr lang="en-US" altLang="ko-KR" dirty="0">
              <a:solidFill>
                <a:srgbClr val="100F0D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r>
              <a:rPr lang="ko-KR" altLang="en-US" dirty="0">
                <a:solidFill>
                  <a:srgbClr val="100F0D"/>
                </a:solidFill>
                <a:latin typeface="+mn-ea"/>
              </a:rPr>
              <a:t>문도</a:t>
            </a:r>
            <a:r>
              <a:rPr lang="en-US" altLang="ko-KR" dirty="0">
                <a:solidFill>
                  <a:srgbClr val="100F0D"/>
                </a:solidFill>
                <a:latin typeface="+mn-ea"/>
              </a:rPr>
              <a:t> – </a:t>
            </a:r>
            <a:r>
              <a:rPr lang="ko-KR" altLang="en-US" dirty="0">
                <a:solidFill>
                  <a:srgbClr val="100F0D"/>
                </a:solidFill>
                <a:latin typeface="+mn-ea"/>
              </a:rPr>
              <a:t>최대 </a:t>
            </a:r>
            <a:r>
              <a:rPr lang="ko-KR" altLang="en-US" dirty="0" err="1">
                <a:solidFill>
                  <a:srgbClr val="100F0D"/>
                </a:solidFill>
                <a:latin typeface="+mn-ea"/>
              </a:rPr>
              <a:t>투여량</a:t>
            </a:r>
            <a:endParaRPr lang="en-US" dirty="0">
              <a:solidFill>
                <a:srgbClr val="100F0D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956B45-232B-552D-56C5-E3D3AE81E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" y="1485900"/>
            <a:ext cx="14393223" cy="754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53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40133" y="-190500"/>
            <a:ext cx="11442267" cy="1452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12672"/>
              </a:lnSpc>
              <a:spcBef>
                <a:spcPct val="0"/>
              </a:spcBef>
            </a:pPr>
            <a:r>
              <a:rPr lang="en-US" sz="6000" dirty="0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05. </a:t>
            </a:r>
            <a:r>
              <a:rPr lang="ko-KR" altLang="en-US" sz="6000" dirty="0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스킬 상세</a:t>
            </a:r>
            <a:endParaRPr lang="en-US" sz="6000" dirty="0">
              <a:solidFill>
                <a:srgbClr val="19171E"/>
              </a:solidFill>
              <a:latin typeface="210 아일랜드" panose="020B0600000101010101" charset="-127"/>
              <a:ea typeface="210 아일랜드" panose="020B0600000101010101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D191E2-1962-5A82-5D26-1F9FE00EA1C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32" y="1485900"/>
            <a:ext cx="17690668" cy="8490435"/>
          </a:xfrm>
          <a:prstGeom prst="rect">
            <a:avLst/>
          </a:prstGeom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EC8C005D-2C04-D533-E3D8-4011F4DD42FF}"/>
              </a:ext>
            </a:extLst>
          </p:cNvPr>
          <p:cNvSpPr txBox="1"/>
          <p:nvPr/>
        </p:nvSpPr>
        <p:spPr>
          <a:xfrm>
            <a:off x="298666" y="1676515"/>
            <a:ext cx="17373600" cy="3580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53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R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스킬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/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과다투여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7B14FBB-122A-6F8C-B48B-E1E044F6DA34}"/>
              </a:ext>
            </a:extLst>
          </p:cNvPr>
          <p:cNvSpPr txBox="1"/>
          <p:nvPr/>
        </p:nvSpPr>
        <p:spPr>
          <a:xfrm>
            <a:off x="167171" y="2258640"/>
            <a:ext cx="5093087" cy="340671"/>
          </a:xfrm>
          <a:prstGeom prst="rect">
            <a:avLst/>
          </a:prstGeom>
          <a:solidFill>
            <a:srgbClr val="5F4B8B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스킬 범위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883B7DD-9729-523D-96ED-92C97153A6F2}"/>
              </a:ext>
            </a:extLst>
          </p:cNvPr>
          <p:cNvGraphicFramePr>
            <a:graphicFrameLocks noGrp="1"/>
          </p:cNvGraphicFramePr>
          <p:nvPr/>
        </p:nvGraphicFramePr>
        <p:xfrm>
          <a:off x="298666" y="2705099"/>
          <a:ext cx="3810001" cy="39968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077">
                  <a:extLst>
                    <a:ext uri="{9D8B030D-6E8A-4147-A177-3AD203B41FA5}">
                      <a16:colId xmlns:a16="http://schemas.microsoft.com/office/drawing/2014/main" val="995759409"/>
                    </a:ext>
                  </a:extLst>
                </a:gridCol>
                <a:gridCol w="293077">
                  <a:extLst>
                    <a:ext uri="{9D8B030D-6E8A-4147-A177-3AD203B41FA5}">
                      <a16:colId xmlns:a16="http://schemas.microsoft.com/office/drawing/2014/main" val="2552555778"/>
                    </a:ext>
                  </a:extLst>
                </a:gridCol>
                <a:gridCol w="293077">
                  <a:extLst>
                    <a:ext uri="{9D8B030D-6E8A-4147-A177-3AD203B41FA5}">
                      <a16:colId xmlns:a16="http://schemas.microsoft.com/office/drawing/2014/main" val="3505158980"/>
                    </a:ext>
                  </a:extLst>
                </a:gridCol>
                <a:gridCol w="293077">
                  <a:extLst>
                    <a:ext uri="{9D8B030D-6E8A-4147-A177-3AD203B41FA5}">
                      <a16:colId xmlns:a16="http://schemas.microsoft.com/office/drawing/2014/main" val="3987812890"/>
                    </a:ext>
                  </a:extLst>
                </a:gridCol>
                <a:gridCol w="293077">
                  <a:extLst>
                    <a:ext uri="{9D8B030D-6E8A-4147-A177-3AD203B41FA5}">
                      <a16:colId xmlns:a16="http://schemas.microsoft.com/office/drawing/2014/main" val="3816799716"/>
                    </a:ext>
                  </a:extLst>
                </a:gridCol>
                <a:gridCol w="293077">
                  <a:extLst>
                    <a:ext uri="{9D8B030D-6E8A-4147-A177-3AD203B41FA5}">
                      <a16:colId xmlns:a16="http://schemas.microsoft.com/office/drawing/2014/main" val="3154638277"/>
                    </a:ext>
                  </a:extLst>
                </a:gridCol>
                <a:gridCol w="293077">
                  <a:extLst>
                    <a:ext uri="{9D8B030D-6E8A-4147-A177-3AD203B41FA5}">
                      <a16:colId xmlns:a16="http://schemas.microsoft.com/office/drawing/2014/main" val="3477958659"/>
                    </a:ext>
                  </a:extLst>
                </a:gridCol>
                <a:gridCol w="293077">
                  <a:extLst>
                    <a:ext uri="{9D8B030D-6E8A-4147-A177-3AD203B41FA5}">
                      <a16:colId xmlns:a16="http://schemas.microsoft.com/office/drawing/2014/main" val="4037388653"/>
                    </a:ext>
                  </a:extLst>
                </a:gridCol>
                <a:gridCol w="293077">
                  <a:extLst>
                    <a:ext uri="{9D8B030D-6E8A-4147-A177-3AD203B41FA5}">
                      <a16:colId xmlns:a16="http://schemas.microsoft.com/office/drawing/2014/main" val="82059609"/>
                    </a:ext>
                  </a:extLst>
                </a:gridCol>
                <a:gridCol w="293077">
                  <a:extLst>
                    <a:ext uri="{9D8B030D-6E8A-4147-A177-3AD203B41FA5}">
                      <a16:colId xmlns:a16="http://schemas.microsoft.com/office/drawing/2014/main" val="2723718273"/>
                    </a:ext>
                  </a:extLst>
                </a:gridCol>
                <a:gridCol w="293077">
                  <a:extLst>
                    <a:ext uri="{9D8B030D-6E8A-4147-A177-3AD203B41FA5}">
                      <a16:colId xmlns:a16="http://schemas.microsoft.com/office/drawing/2014/main" val="3485483209"/>
                    </a:ext>
                  </a:extLst>
                </a:gridCol>
                <a:gridCol w="293077">
                  <a:extLst>
                    <a:ext uri="{9D8B030D-6E8A-4147-A177-3AD203B41FA5}">
                      <a16:colId xmlns:a16="http://schemas.microsoft.com/office/drawing/2014/main" val="2909669298"/>
                    </a:ext>
                  </a:extLst>
                </a:gridCol>
                <a:gridCol w="293077">
                  <a:extLst>
                    <a:ext uri="{9D8B030D-6E8A-4147-A177-3AD203B41FA5}">
                      <a16:colId xmlns:a16="http://schemas.microsoft.com/office/drawing/2014/main" val="613580607"/>
                    </a:ext>
                  </a:extLst>
                </a:gridCol>
              </a:tblGrid>
              <a:tr h="307453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970325"/>
                  </a:ext>
                </a:extLst>
              </a:tr>
              <a:tr h="307453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923550"/>
                  </a:ext>
                </a:extLst>
              </a:tr>
              <a:tr h="307453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307894"/>
                  </a:ext>
                </a:extLst>
              </a:tr>
              <a:tr h="307453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091924"/>
                  </a:ext>
                </a:extLst>
              </a:tr>
              <a:tr h="307453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592799"/>
                  </a:ext>
                </a:extLst>
              </a:tr>
              <a:tr h="307453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480231"/>
                  </a:ext>
                </a:extLst>
              </a:tr>
              <a:tr h="307453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744815"/>
                  </a:ext>
                </a:extLst>
              </a:tr>
              <a:tr h="307453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27158"/>
                  </a:ext>
                </a:extLst>
              </a:tr>
              <a:tr h="307453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83614"/>
                  </a:ext>
                </a:extLst>
              </a:tr>
              <a:tr h="307453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849596"/>
                  </a:ext>
                </a:extLst>
              </a:tr>
              <a:tr h="307453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445229"/>
                  </a:ext>
                </a:extLst>
              </a:tr>
              <a:tr h="307453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074949"/>
                  </a:ext>
                </a:extLst>
              </a:tr>
              <a:tr h="307453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7417" marR="77417" marT="38707" marB="387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971641"/>
                  </a:ext>
                </a:extLst>
              </a:tr>
            </a:tbl>
          </a:graphicData>
        </a:graphic>
      </p:graphicFrame>
      <p:sp>
        <p:nvSpPr>
          <p:cNvPr id="8" name="TextBox 8">
            <a:extLst>
              <a:ext uri="{FF2B5EF4-FFF2-40B4-BE49-F238E27FC236}">
                <a16:creationId xmlns:a16="http://schemas.microsoft.com/office/drawing/2014/main" id="{1D8C1460-7BA8-0C03-71A7-6BF0586E0486}"/>
              </a:ext>
            </a:extLst>
          </p:cNvPr>
          <p:cNvSpPr txBox="1"/>
          <p:nvPr/>
        </p:nvSpPr>
        <p:spPr>
          <a:xfrm>
            <a:off x="4262285" y="6286500"/>
            <a:ext cx="993057" cy="3204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1100" dirty="0">
                <a:solidFill>
                  <a:srgbClr val="100F0D"/>
                </a:solidFill>
                <a:latin typeface="+mn-ea"/>
              </a:rPr>
              <a:t>박스 </a:t>
            </a:r>
            <a:r>
              <a:rPr lang="en-US" altLang="ko-KR" sz="1100" dirty="0">
                <a:solidFill>
                  <a:srgbClr val="100F0D"/>
                </a:solidFill>
                <a:latin typeface="+mn-ea"/>
              </a:rPr>
              <a:t>1</a:t>
            </a:r>
            <a:r>
              <a:rPr lang="ko-KR" altLang="en-US" sz="1100" dirty="0">
                <a:solidFill>
                  <a:srgbClr val="100F0D"/>
                </a:solidFill>
                <a:latin typeface="+mn-ea"/>
              </a:rPr>
              <a:t>칸 </a:t>
            </a:r>
            <a:r>
              <a:rPr lang="en-US" altLang="ko-KR" sz="1100" dirty="0">
                <a:solidFill>
                  <a:srgbClr val="100F0D"/>
                </a:solidFill>
                <a:latin typeface="+mn-ea"/>
              </a:rPr>
              <a:t>= 1M</a:t>
            </a:r>
            <a:endParaRPr lang="en-US" sz="1100" dirty="0">
              <a:solidFill>
                <a:srgbClr val="100F0D"/>
              </a:solidFill>
              <a:latin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46F1869-9DCF-53AF-E284-700A168068EB}"/>
              </a:ext>
            </a:extLst>
          </p:cNvPr>
          <p:cNvSpPr/>
          <p:nvPr/>
        </p:nvSpPr>
        <p:spPr>
          <a:xfrm>
            <a:off x="2086829" y="4380360"/>
            <a:ext cx="457200" cy="457200"/>
          </a:xfrm>
          <a:prstGeom prst="ellipse">
            <a:avLst/>
          </a:prstGeom>
          <a:solidFill>
            <a:srgbClr val="5F4B8B"/>
          </a:solidFill>
          <a:ln w="38100">
            <a:solidFill>
              <a:srgbClr val="19171E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27476292-38B6-5995-1FB7-3660F33D4A63}"/>
              </a:ext>
            </a:extLst>
          </p:cNvPr>
          <p:cNvSpPr txBox="1"/>
          <p:nvPr/>
        </p:nvSpPr>
        <p:spPr>
          <a:xfrm>
            <a:off x="5486401" y="2258640"/>
            <a:ext cx="2057399" cy="340671"/>
          </a:xfrm>
          <a:prstGeom prst="rect">
            <a:avLst/>
          </a:prstGeom>
          <a:solidFill>
            <a:srgbClr val="5F4B8B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애니메이션 예시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211963D7-8889-F52A-1E4F-930C557B6615}"/>
              </a:ext>
            </a:extLst>
          </p:cNvPr>
          <p:cNvSpPr txBox="1"/>
          <p:nvPr/>
        </p:nvSpPr>
        <p:spPr>
          <a:xfrm>
            <a:off x="5365966" y="6859354"/>
            <a:ext cx="990599" cy="1656672"/>
          </a:xfrm>
          <a:prstGeom prst="rect">
            <a:avLst/>
          </a:prstGeom>
          <a:solidFill>
            <a:srgbClr val="5F4B8B"/>
          </a:solidFill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200000"/>
              </a:lnSpc>
            </a:pP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애니메이션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액션 순서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endParaRPr lang="en-US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3D46E452-1B5F-FC09-4B01-570D1858ED06}"/>
              </a:ext>
            </a:extLst>
          </p:cNvPr>
          <p:cNvSpPr txBox="1"/>
          <p:nvPr/>
        </p:nvSpPr>
        <p:spPr>
          <a:xfrm>
            <a:off x="5365965" y="8654244"/>
            <a:ext cx="990599" cy="1225785"/>
          </a:xfrm>
          <a:prstGeom prst="rect">
            <a:avLst/>
          </a:prstGeom>
          <a:solidFill>
            <a:srgbClr val="5F4B8B"/>
          </a:solidFill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스킬 사용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판정 예시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endParaRPr lang="en-US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6C06963B-ADCE-97E6-2666-3213B31027CA}"/>
              </a:ext>
            </a:extLst>
          </p:cNvPr>
          <p:cNvSpPr txBox="1"/>
          <p:nvPr/>
        </p:nvSpPr>
        <p:spPr>
          <a:xfrm>
            <a:off x="181919" y="6850213"/>
            <a:ext cx="2057399" cy="340671"/>
          </a:xfrm>
          <a:prstGeom prst="rect">
            <a:avLst/>
          </a:prstGeom>
          <a:solidFill>
            <a:srgbClr val="5F4B8B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레퍼런스 이미지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DB3469B2-7BA1-31EC-16F8-7BBE7C6D4E72}"/>
              </a:ext>
            </a:extLst>
          </p:cNvPr>
          <p:cNvSpPr txBox="1"/>
          <p:nvPr/>
        </p:nvSpPr>
        <p:spPr>
          <a:xfrm>
            <a:off x="3318517" y="8914571"/>
            <a:ext cx="1580299" cy="705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1100" dirty="0" err="1">
                <a:solidFill>
                  <a:srgbClr val="100F0D"/>
                </a:solidFill>
                <a:latin typeface="+mn-ea"/>
              </a:rPr>
              <a:t>리그오브레전드</a:t>
            </a:r>
            <a:r>
              <a:rPr lang="ko-KR" altLang="en-US" sz="1100" dirty="0">
                <a:solidFill>
                  <a:srgbClr val="100F0D"/>
                </a:solidFill>
                <a:latin typeface="+mn-ea"/>
              </a:rPr>
              <a:t> </a:t>
            </a:r>
            <a:endParaRPr lang="en-US" altLang="ko-KR" sz="1100" dirty="0">
              <a:solidFill>
                <a:srgbClr val="100F0D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r>
              <a:rPr lang="ko-KR" altLang="en-US" sz="1100" dirty="0">
                <a:solidFill>
                  <a:srgbClr val="100F0D"/>
                </a:solidFill>
                <a:latin typeface="+mn-ea"/>
              </a:rPr>
              <a:t>문도 </a:t>
            </a:r>
            <a:r>
              <a:rPr lang="en-US" altLang="ko-KR" sz="1100" dirty="0">
                <a:solidFill>
                  <a:srgbClr val="100F0D"/>
                </a:solidFill>
                <a:latin typeface="+mn-ea"/>
              </a:rPr>
              <a:t>– </a:t>
            </a:r>
            <a:r>
              <a:rPr lang="ko-KR" altLang="en-US" sz="1100" dirty="0">
                <a:solidFill>
                  <a:srgbClr val="100F0D"/>
                </a:solidFill>
                <a:latin typeface="+mn-ea"/>
              </a:rPr>
              <a:t>최대 </a:t>
            </a:r>
            <a:r>
              <a:rPr lang="ko-KR" altLang="en-US" sz="1100" dirty="0" err="1">
                <a:solidFill>
                  <a:srgbClr val="100F0D"/>
                </a:solidFill>
                <a:latin typeface="+mn-ea"/>
              </a:rPr>
              <a:t>투여량</a:t>
            </a:r>
            <a:endParaRPr lang="en-US" sz="1100" dirty="0">
              <a:solidFill>
                <a:srgbClr val="100F0D"/>
              </a:solidFill>
              <a:latin typeface="+mn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4656856-17B9-42D5-E207-91C633ED6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0930" y="3305057"/>
            <a:ext cx="3396422" cy="2778345"/>
          </a:xfrm>
          <a:prstGeom prst="rect">
            <a:avLst/>
          </a:prstGeom>
        </p:spPr>
      </p:pic>
      <p:sp>
        <p:nvSpPr>
          <p:cNvPr id="41" name="TextBox 8">
            <a:extLst>
              <a:ext uri="{FF2B5EF4-FFF2-40B4-BE49-F238E27FC236}">
                <a16:creationId xmlns:a16="http://schemas.microsoft.com/office/drawing/2014/main" id="{EFA1C07F-56AF-641D-FA61-42107DF90867}"/>
              </a:ext>
            </a:extLst>
          </p:cNvPr>
          <p:cNvSpPr txBox="1"/>
          <p:nvPr/>
        </p:nvSpPr>
        <p:spPr>
          <a:xfrm>
            <a:off x="6519084" y="7128764"/>
            <a:ext cx="2320115" cy="713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1400" dirty="0">
                <a:solidFill>
                  <a:srgbClr val="100F0D"/>
                </a:solidFill>
                <a:latin typeface="+mn-ea"/>
              </a:rPr>
              <a:t>캐릭터 주변으로</a:t>
            </a:r>
            <a:endParaRPr lang="en-US" altLang="ko-KR" sz="1400" dirty="0">
              <a:solidFill>
                <a:srgbClr val="100F0D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r>
              <a:rPr lang="ko-KR" altLang="en-US" sz="1400" dirty="0">
                <a:solidFill>
                  <a:srgbClr val="100F0D"/>
                </a:solidFill>
                <a:latin typeface="+mn-ea"/>
              </a:rPr>
              <a:t>연기가 폭발하는 이펙트 생성</a:t>
            </a:r>
            <a:endParaRPr lang="en-US" sz="1400" dirty="0">
              <a:solidFill>
                <a:srgbClr val="100F0D"/>
              </a:solidFill>
              <a:latin typeface="+mn-ea"/>
            </a:endParaRPr>
          </a:p>
        </p:txBody>
      </p:sp>
      <p:sp>
        <p:nvSpPr>
          <p:cNvPr id="43" name="TextBox 8">
            <a:extLst>
              <a:ext uri="{FF2B5EF4-FFF2-40B4-BE49-F238E27FC236}">
                <a16:creationId xmlns:a16="http://schemas.microsoft.com/office/drawing/2014/main" id="{E55B3A4D-5A5A-2E65-4FC9-57D19653D309}"/>
              </a:ext>
            </a:extLst>
          </p:cNvPr>
          <p:cNvSpPr txBox="1"/>
          <p:nvPr/>
        </p:nvSpPr>
        <p:spPr>
          <a:xfrm>
            <a:off x="14516098" y="7128764"/>
            <a:ext cx="2622764" cy="713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1400" dirty="0">
                <a:solidFill>
                  <a:srgbClr val="100F0D"/>
                </a:solidFill>
                <a:latin typeface="+mn-ea"/>
              </a:rPr>
              <a:t>몸 주변으로 거품과 연기</a:t>
            </a:r>
            <a:endParaRPr lang="en-US" altLang="ko-KR" sz="1400" dirty="0">
              <a:solidFill>
                <a:srgbClr val="100F0D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r>
              <a:rPr lang="ko-KR" altLang="en-US" sz="1400" dirty="0">
                <a:solidFill>
                  <a:srgbClr val="100F0D"/>
                </a:solidFill>
                <a:latin typeface="+mn-ea"/>
              </a:rPr>
              <a:t>이펙트가 지속적으로 생성</a:t>
            </a:r>
            <a:endParaRPr lang="en-US" sz="1400" dirty="0">
              <a:solidFill>
                <a:srgbClr val="100F0D"/>
              </a:solidFill>
              <a:latin typeface="+mn-ea"/>
            </a:endParaRPr>
          </a:p>
        </p:txBody>
      </p:sp>
      <p:sp>
        <p:nvSpPr>
          <p:cNvPr id="45" name="TextBox 8">
            <a:extLst>
              <a:ext uri="{FF2B5EF4-FFF2-40B4-BE49-F238E27FC236}">
                <a16:creationId xmlns:a16="http://schemas.microsoft.com/office/drawing/2014/main" id="{FB6634B8-8315-CD7B-8D21-7AF0161DC166}"/>
              </a:ext>
            </a:extLst>
          </p:cNvPr>
          <p:cNvSpPr txBox="1"/>
          <p:nvPr/>
        </p:nvSpPr>
        <p:spPr>
          <a:xfrm>
            <a:off x="6418136" y="8848279"/>
            <a:ext cx="2761959" cy="713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1400" dirty="0">
                <a:solidFill>
                  <a:srgbClr val="100F0D"/>
                </a:solidFill>
                <a:latin typeface="+mn-ea"/>
              </a:rPr>
              <a:t>해당 액션 상황 시 상태 변화 </a:t>
            </a:r>
            <a:r>
              <a:rPr lang="en-US" altLang="ko-KR" sz="1400" dirty="0">
                <a:solidFill>
                  <a:srgbClr val="100F0D"/>
                </a:solidFill>
                <a:latin typeface="+mn-ea"/>
              </a:rPr>
              <a:t>X</a:t>
            </a:r>
            <a:endParaRPr lang="ko-KR" altLang="en-US" sz="1400" dirty="0">
              <a:solidFill>
                <a:srgbClr val="100F0D"/>
              </a:solidFill>
              <a:latin typeface="+mn-ea"/>
            </a:endParaRPr>
          </a:p>
          <a:p>
            <a:pPr algn="ctr">
              <a:lnSpc>
                <a:spcPts val="2953"/>
              </a:lnSpc>
            </a:pPr>
            <a:r>
              <a:rPr lang="ko-KR" altLang="en-US" sz="1400" dirty="0">
                <a:solidFill>
                  <a:srgbClr val="100F0D"/>
                </a:solidFill>
                <a:latin typeface="+mn-ea"/>
              </a:rPr>
              <a:t>애니메이션 정상 진행</a:t>
            </a:r>
            <a:endParaRPr lang="en-US" sz="1400" dirty="0">
              <a:solidFill>
                <a:srgbClr val="100F0D"/>
              </a:solidFill>
              <a:latin typeface="+mn-ea"/>
            </a:endParaRP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6E893CF4-8D58-05EA-4993-F53123B404A5}"/>
              </a:ext>
            </a:extLst>
          </p:cNvPr>
          <p:cNvSpPr txBox="1"/>
          <p:nvPr/>
        </p:nvSpPr>
        <p:spPr>
          <a:xfrm>
            <a:off x="4262284" y="2703870"/>
            <a:ext cx="993057" cy="320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1100" dirty="0">
                <a:solidFill>
                  <a:srgbClr val="100F0D"/>
                </a:solidFill>
                <a:latin typeface="+mn-ea"/>
              </a:rPr>
              <a:t>자기 자신</a:t>
            </a:r>
            <a:endParaRPr lang="en-US" sz="1100" dirty="0">
              <a:solidFill>
                <a:srgbClr val="100F0D"/>
              </a:solidFill>
              <a:latin typeface="+mn-ea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E7CB1D-C6BD-377E-124B-5869634B4F31}"/>
              </a:ext>
            </a:extLst>
          </p:cNvPr>
          <p:cNvCxnSpPr>
            <a:cxnSpLocks/>
          </p:cNvCxnSpPr>
          <p:nvPr/>
        </p:nvCxnSpPr>
        <p:spPr>
          <a:xfrm>
            <a:off x="9906000" y="4682257"/>
            <a:ext cx="3153802" cy="0"/>
          </a:xfrm>
          <a:prstGeom prst="straightConnector1">
            <a:avLst/>
          </a:prstGeom>
          <a:ln w="38100">
            <a:solidFill>
              <a:srgbClr val="5F4B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D3AF135A-4D4E-55E6-909E-9543A740DF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808" y="7339109"/>
            <a:ext cx="2707619" cy="233904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BAF063D-AA89-3797-6576-DD07FC0B3A9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92200" y="3078781"/>
            <a:ext cx="3581679" cy="309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21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2AAFA990-D90B-7A45-EBD9-ED418741A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9800" y="2965419"/>
            <a:ext cx="1700158" cy="170015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0133" y="-190500"/>
            <a:ext cx="11442267" cy="1452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12672"/>
              </a:lnSpc>
              <a:spcBef>
                <a:spcPct val="0"/>
              </a:spcBef>
            </a:pPr>
            <a:r>
              <a:rPr lang="en-US" sz="6000" dirty="0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01. </a:t>
            </a:r>
            <a:r>
              <a:rPr lang="ko-KR" altLang="en-US" sz="6000" dirty="0" err="1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얼리액세스</a:t>
            </a:r>
            <a:r>
              <a:rPr lang="ko-KR" altLang="en-US" sz="6000" dirty="0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 중 이터널 리턴</a:t>
            </a:r>
            <a:endParaRPr lang="en-US" sz="6000" dirty="0">
              <a:solidFill>
                <a:srgbClr val="19171E"/>
              </a:solidFill>
              <a:latin typeface="210 아일랜드" panose="020B0600000101010101" charset="-127"/>
              <a:ea typeface="210 아일랜드" panose="020B0600000101010101" charset="-12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989854" y="4823968"/>
            <a:ext cx="1700158" cy="535153"/>
          </a:xfrm>
          <a:custGeom>
            <a:avLst/>
            <a:gdLst/>
            <a:ahLst/>
            <a:cxnLst/>
            <a:rect l="l" t="t" r="r" b="b"/>
            <a:pathLst>
              <a:path w="921408" h="140946">
                <a:moveTo>
                  <a:pt x="0" y="0"/>
                </a:moveTo>
                <a:lnTo>
                  <a:pt x="921408" y="0"/>
                </a:lnTo>
                <a:lnTo>
                  <a:pt x="921408" y="140946"/>
                </a:lnTo>
                <a:lnTo>
                  <a:pt x="0" y="140946"/>
                </a:lnTo>
                <a:close/>
              </a:path>
            </a:pathLst>
          </a:custGeom>
          <a:solidFill>
            <a:srgbClr val="19171E"/>
          </a:solidFill>
        </p:spPr>
        <p:txBody>
          <a:bodyPr/>
          <a:lstStyle/>
          <a:p>
            <a:pPr algn="ctr"/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솔로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552445" y="5905500"/>
            <a:ext cx="11791953" cy="535153"/>
          </a:xfrm>
          <a:custGeom>
            <a:avLst/>
            <a:gdLst/>
            <a:ahLst/>
            <a:cxnLst/>
            <a:rect l="l" t="t" r="r" b="b"/>
            <a:pathLst>
              <a:path w="2024330" h="140946">
                <a:moveTo>
                  <a:pt x="0" y="0"/>
                </a:moveTo>
                <a:lnTo>
                  <a:pt x="2024330" y="0"/>
                </a:lnTo>
                <a:lnTo>
                  <a:pt x="2024330" y="140946"/>
                </a:lnTo>
                <a:lnTo>
                  <a:pt x="0" y="140946"/>
                </a:lnTo>
                <a:close/>
              </a:path>
            </a:pathLst>
          </a:custGeom>
          <a:solidFill>
            <a:srgbClr val="19171E"/>
          </a:solidFill>
        </p:spPr>
        <p:txBody>
          <a:bodyPr/>
          <a:lstStyle/>
          <a:p>
            <a:r>
              <a:rPr lang="ko-KR" altLang="en-US" sz="2800" dirty="0" err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루미아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섬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52446" y="6591367"/>
            <a:ext cx="11791953" cy="2934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25069" lvl="1" indent="-212535">
              <a:lnSpc>
                <a:spcPts val="2953"/>
              </a:lnSpc>
              <a:spcAft>
                <a:spcPts val="2000"/>
              </a:spcAft>
              <a:buFont typeface="Arial"/>
              <a:buChar char="•"/>
            </a:pPr>
            <a:r>
              <a:rPr lang="ko-KR" altLang="en-US" sz="2100" dirty="0">
                <a:solidFill>
                  <a:srgbClr val="100F0D"/>
                </a:solidFill>
                <a:latin typeface="+mn-ea"/>
              </a:rPr>
              <a:t>솔로 </a:t>
            </a:r>
            <a:r>
              <a:rPr lang="en-US" altLang="ko-KR" sz="2100" dirty="0">
                <a:solidFill>
                  <a:srgbClr val="100F0D"/>
                </a:solidFill>
                <a:latin typeface="+mn-ea"/>
              </a:rPr>
              <a:t>– 1</a:t>
            </a:r>
            <a:r>
              <a:rPr lang="ko-KR" altLang="en-US" sz="2100" dirty="0">
                <a:solidFill>
                  <a:srgbClr val="100F0D"/>
                </a:solidFill>
                <a:latin typeface="+mn-ea"/>
              </a:rPr>
              <a:t>인으로 최대 </a:t>
            </a:r>
            <a:r>
              <a:rPr lang="en-US" altLang="ko-KR" sz="2100" dirty="0">
                <a:solidFill>
                  <a:srgbClr val="100F0D"/>
                </a:solidFill>
                <a:latin typeface="+mn-ea"/>
              </a:rPr>
              <a:t>18</a:t>
            </a:r>
            <a:r>
              <a:rPr lang="ko-KR" altLang="en-US" sz="2100" dirty="0">
                <a:solidFill>
                  <a:srgbClr val="100F0D"/>
                </a:solidFill>
                <a:latin typeface="+mn-ea"/>
              </a:rPr>
              <a:t>인이 참가하여 진행</a:t>
            </a:r>
            <a:r>
              <a:rPr lang="en-US" altLang="ko-KR" sz="2100" dirty="0">
                <a:solidFill>
                  <a:srgbClr val="100F0D"/>
                </a:solidFill>
                <a:latin typeface="+mn-ea"/>
              </a:rPr>
              <a:t>. </a:t>
            </a:r>
            <a:r>
              <a:rPr lang="ko-KR" altLang="en-US" sz="2100" dirty="0">
                <a:solidFill>
                  <a:srgbClr val="100F0D"/>
                </a:solidFill>
                <a:latin typeface="+mn-ea"/>
              </a:rPr>
              <a:t>캐릭터 사망 시 즉시 패배</a:t>
            </a:r>
            <a:r>
              <a:rPr lang="en-US" altLang="ko-KR" sz="2100" dirty="0">
                <a:solidFill>
                  <a:srgbClr val="100F0D"/>
                </a:solidFill>
                <a:latin typeface="+mn-ea"/>
              </a:rPr>
              <a:t>.</a:t>
            </a:r>
          </a:p>
          <a:p>
            <a:pPr marL="425069" lvl="1" indent="-212535">
              <a:lnSpc>
                <a:spcPts val="2953"/>
              </a:lnSpc>
              <a:buFont typeface="Arial"/>
              <a:buChar char="•"/>
            </a:pPr>
            <a:r>
              <a:rPr lang="ko-KR" altLang="en-US" sz="2100" dirty="0">
                <a:solidFill>
                  <a:srgbClr val="100F0D"/>
                </a:solidFill>
                <a:latin typeface="+mn-ea"/>
              </a:rPr>
              <a:t>듀오</a:t>
            </a:r>
            <a:r>
              <a:rPr lang="en-US" altLang="ko-KR" sz="2100" dirty="0">
                <a:solidFill>
                  <a:srgbClr val="100F0D"/>
                </a:solidFill>
                <a:latin typeface="+mn-ea"/>
              </a:rPr>
              <a:t>, </a:t>
            </a:r>
            <a:r>
              <a:rPr lang="ko-KR" altLang="en-US" sz="2100" dirty="0" err="1">
                <a:solidFill>
                  <a:srgbClr val="100F0D"/>
                </a:solidFill>
                <a:latin typeface="+mn-ea"/>
              </a:rPr>
              <a:t>스쿼드</a:t>
            </a:r>
            <a:r>
              <a:rPr lang="ko-KR" altLang="en-US" sz="2100" dirty="0">
                <a:solidFill>
                  <a:srgbClr val="100F0D"/>
                </a:solidFill>
                <a:latin typeface="+mn-ea"/>
              </a:rPr>
              <a:t> </a:t>
            </a:r>
            <a:r>
              <a:rPr lang="en-US" altLang="ko-KR" sz="2100" dirty="0">
                <a:solidFill>
                  <a:srgbClr val="100F0D"/>
                </a:solidFill>
                <a:latin typeface="+mn-ea"/>
              </a:rPr>
              <a:t>– </a:t>
            </a:r>
            <a:r>
              <a:rPr lang="ko-KR" altLang="en-US" sz="2100" dirty="0">
                <a:solidFill>
                  <a:srgbClr val="100F0D"/>
                </a:solidFill>
                <a:latin typeface="+mn-ea"/>
              </a:rPr>
              <a:t>각 </a:t>
            </a:r>
            <a:r>
              <a:rPr lang="en-US" altLang="ko-KR" sz="2100" dirty="0">
                <a:solidFill>
                  <a:srgbClr val="100F0D"/>
                </a:solidFill>
                <a:latin typeface="+mn-ea"/>
              </a:rPr>
              <a:t>2</a:t>
            </a:r>
            <a:r>
              <a:rPr lang="ko-KR" altLang="en-US" sz="2100" dirty="0">
                <a:solidFill>
                  <a:srgbClr val="100F0D"/>
                </a:solidFill>
                <a:latin typeface="+mn-ea"/>
              </a:rPr>
              <a:t>인</a:t>
            </a:r>
            <a:r>
              <a:rPr lang="en-US" altLang="ko-KR" sz="2100" dirty="0">
                <a:solidFill>
                  <a:srgbClr val="100F0D"/>
                </a:solidFill>
                <a:latin typeface="+mn-ea"/>
              </a:rPr>
              <a:t>, 3</a:t>
            </a:r>
            <a:r>
              <a:rPr lang="ko-KR" altLang="en-US" sz="2100" dirty="0">
                <a:solidFill>
                  <a:srgbClr val="100F0D"/>
                </a:solidFill>
                <a:latin typeface="+mn-ea"/>
              </a:rPr>
              <a:t>인 팀으로 최대 </a:t>
            </a:r>
            <a:r>
              <a:rPr lang="en-US" altLang="ko-KR" sz="2100" dirty="0">
                <a:solidFill>
                  <a:srgbClr val="100F0D"/>
                </a:solidFill>
                <a:latin typeface="+mn-ea"/>
              </a:rPr>
              <a:t>18</a:t>
            </a:r>
            <a:r>
              <a:rPr lang="ko-KR" altLang="en-US" sz="2100" dirty="0">
                <a:solidFill>
                  <a:srgbClr val="100F0D"/>
                </a:solidFill>
                <a:latin typeface="+mn-ea"/>
              </a:rPr>
              <a:t>인이 참가하여 진행</a:t>
            </a:r>
            <a:r>
              <a:rPr lang="en-US" altLang="ko-KR" sz="2100" dirty="0">
                <a:solidFill>
                  <a:srgbClr val="100F0D"/>
                </a:solidFill>
                <a:latin typeface="+mn-ea"/>
              </a:rPr>
              <a:t>. </a:t>
            </a:r>
          </a:p>
          <a:p>
            <a:pPr marL="212534" lvl="1">
              <a:lnSpc>
                <a:spcPts val="2953"/>
              </a:lnSpc>
            </a:pPr>
            <a:r>
              <a:rPr lang="en-US" altLang="ko-KR" sz="2100" dirty="0">
                <a:solidFill>
                  <a:srgbClr val="100F0D"/>
                </a:solidFill>
                <a:latin typeface="+mn-ea"/>
              </a:rPr>
              <a:t>		     </a:t>
            </a:r>
            <a:r>
              <a:rPr lang="ko-KR" altLang="en-US" sz="2100" dirty="0">
                <a:solidFill>
                  <a:srgbClr val="100F0D"/>
                </a:solidFill>
                <a:latin typeface="+mn-ea"/>
              </a:rPr>
              <a:t>캐릭터 사망 시 기절 기절시간이 모두 소모 시 사망</a:t>
            </a:r>
            <a:r>
              <a:rPr lang="en-US" altLang="ko-KR" sz="2100" dirty="0">
                <a:solidFill>
                  <a:srgbClr val="100F0D"/>
                </a:solidFill>
                <a:latin typeface="+mn-ea"/>
              </a:rPr>
              <a:t>.</a:t>
            </a:r>
          </a:p>
          <a:p>
            <a:pPr marL="212534" lvl="1">
              <a:lnSpc>
                <a:spcPts val="2953"/>
              </a:lnSpc>
            </a:pPr>
            <a:r>
              <a:rPr lang="en-US" altLang="ko-KR" sz="2100" dirty="0">
                <a:solidFill>
                  <a:srgbClr val="100F0D"/>
                </a:solidFill>
                <a:latin typeface="+mn-ea"/>
              </a:rPr>
              <a:t>		     </a:t>
            </a:r>
            <a:r>
              <a:rPr lang="ko-KR" altLang="en-US" sz="2100" dirty="0">
                <a:solidFill>
                  <a:srgbClr val="100F0D"/>
                </a:solidFill>
                <a:latin typeface="+mn-ea"/>
              </a:rPr>
              <a:t>팀원이 모두 기절 또는 사망 시 패배</a:t>
            </a:r>
            <a:r>
              <a:rPr lang="en-US" altLang="ko-KR" sz="2100" dirty="0">
                <a:solidFill>
                  <a:srgbClr val="100F0D"/>
                </a:solidFill>
                <a:latin typeface="+mn-ea"/>
              </a:rPr>
              <a:t>. </a:t>
            </a:r>
          </a:p>
          <a:p>
            <a:pPr marL="212534" lvl="1">
              <a:lnSpc>
                <a:spcPts val="2953"/>
              </a:lnSpc>
            </a:pPr>
            <a:r>
              <a:rPr lang="en-US" altLang="ko-KR" sz="2100" dirty="0">
                <a:solidFill>
                  <a:srgbClr val="100F0D"/>
                </a:solidFill>
                <a:latin typeface="+mn-ea"/>
              </a:rPr>
              <a:t>		     3</a:t>
            </a:r>
            <a:r>
              <a:rPr lang="ko-KR" altLang="en-US" sz="2100" dirty="0">
                <a:solidFill>
                  <a:srgbClr val="100F0D"/>
                </a:solidFill>
                <a:latin typeface="+mn-ea"/>
              </a:rPr>
              <a:t>일차 이전 사망 시 팀원이 생존 중 이라면 부활 가능</a:t>
            </a:r>
            <a:r>
              <a:rPr lang="en-US" altLang="ko-KR" sz="2100" dirty="0">
                <a:solidFill>
                  <a:srgbClr val="100F0D"/>
                </a:solidFill>
                <a:latin typeface="+mn-ea"/>
              </a:rPr>
              <a:t>.</a:t>
            </a:r>
          </a:p>
          <a:p>
            <a:pPr marL="425069" lvl="1" indent="-212535">
              <a:lnSpc>
                <a:spcPts val="2953"/>
              </a:lnSpc>
              <a:buFont typeface="Arial"/>
              <a:buChar char="•"/>
            </a:pPr>
            <a:endParaRPr lang="en-US" altLang="ko-KR" sz="2100" dirty="0">
              <a:solidFill>
                <a:srgbClr val="100F0D"/>
              </a:solidFill>
              <a:latin typeface="+mn-ea"/>
            </a:endParaRPr>
          </a:p>
          <a:p>
            <a:pPr marL="425069" lvl="1" indent="-212535">
              <a:lnSpc>
                <a:spcPts val="2953"/>
              </a:lnSpc>
              <a:buFont typeface="Arial"/>
              <a:buChar char="•"/>
            </a:pPr>
            <a:r>
              <a:rPr lang="ko-KR" altLang="en-US" sz="2100" dirty="0">
                <a:solidFill>
                  <a:srgbClr val="100F0D"/>
                </a:solidFill>
                <a:latin typeface="+mn-ea"/>
              </a:rPr>
              <a:t>모든 캐릭터는 </a:t>
            </a:r>
            <a:r>
              <a:rPr lang="en-US" altLang="ko-KR" sz="2100" dirty="0">
                <a:solidFill>
                  <a:srgbClr val="100F0D"/>
                </a:solidFill>
                <a:latin typeface="+mn-ea"/>
              </a:rPr>
              <a:t>3</a:t>
            </a:r>
            <a:r>
              <a:rPr lang="ko-KR" altLang="en-US" sz="2100" dirty="0">
                <a:solidFill>
                  <a:srgbClr val="100F0D"/>
                </a:solidFill>
                <a:latin typeface="+mn-ea"/>
              </a:rPr>
              <a:t>가지의 모드에서 모두 다른 데미지 보정치 보유</a:t>
            </a:r>
            <a:r>
              <a:rPr lang="en-US" altLang="ko-KR" sz="2100" dirty="0">
                <a:solidFill>
                  <a:srgbClr val="100F0D"/>
                </a:solidFill>
                <a:latin typeface="+mn-ea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EBD486-E974-B538-E95F-7A44D2BE0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46" y="2205577"/>
            <a:ext cx="2574975" cy="2574975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59DF81BC-70E0-2B1A-5721-2C5CCD070949}"/>
              </a:ext>
            </a:extLst>
          </p:cNvPr>
          <p:cNvSpPr/>
          <p:nvPr/>
        </p:nvSpPr>
        <p:spPr>
          <a:xfrm>
            <a:off x="9988622" y="4823968"/>
            <a:ext cx="1700158" cy="535153"/>
          </a:xfrm>
          <a:custGeom>
            <a:avLst/>
            <a:gdLst/>
            <a:ahLst/>
            <a:cxnLst/>
            <a:rect l="l" t="t" r="r" b="b"/>
            <a:pathLst>
              <a:path w="921408" h="140946">
                <a:moveTo>
                  <a:pt x="0" y="0"/>
                </a:moveTo>
                <a:lnTo>
                  <a:pt x="921408" y="0"/>
                </a:lnTo>
                <a:lnTo>
                  <a:pt x="921408" y="140946"/>
                </a:lnTo>
                <a:lnTo>
                  <a:pt x="0" y="140946"/>
                </a:lnTo>
                <a:close/>
              </a:path>
            </a:pathLst>
          </a:custGeom>
          <a:solidFill>
            <a:srgbClr val="19171E"/>
          </a:solidFill>
        </p:spPr>
        <p:txBody>
          <a:bodyPr/>
          <a:lstStyle/>
          <a:p>
            <a:pPr algn="ctr"/>
            <a:r>
              <a:rPr lang="ko-KR" altLang="en-US" sz="2800" dirty="0" err="1">
                <a:solidFill>
                  <a:schemeClr val="bg1">
                    <a:lumMod val="95000"/>
                  </a:schemeClr>
                </a:solidFill>
                <a:latin typeface="+mn-ea"/>
              </a:rPr>
              <a:t>스쿼드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B8E319E-015D-9352-0C95-B7756221F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51214" y="2205577"/>
            <a:ext cx="2574975" cy="2574975"/>
          </a:xfrm>
          <a:prstGeom prst="rect">
            <a:avLst/>
          </a:prstGeom>
        </p:spPr>
      </p:pic>
      <p:sp>
        <p:nvSpPr>
          <p:cNvPr id="11" name="Freeform 6">
            <a:extLst>
              <a:ext uri="{FF2B5EF4-FFF2-40B4-BE49-F238E27FC236}">
                <a16:creationId xmlns:a16="http://schemas.microsoft.com/office/drawing/2014/main" id="{32F6FF5F-D04C-4ADF-A95B-F95CA83BD927}"/>
              </a:ext>
            </a:extLst>
          </p:cNvPr>
          <p:cNvSpPr/>
          <p:nvPr/>
        </p:nvSpPr>
        <p:spPr>
          <a:xfrm>
            <a:off x="5489238" y="4839679"/>
            <a:ext cx="1700158" cy="535153"/>
          </a:xfrm>
          <a:custGeom>
            <a:avLst/>
            <a:gdLst/>
            <a:ahLst/>
            <a:cxnLst/>
            <a:rect l="l" t="t" r="r" b="b"/>
            <a:pathLst>
              <a:path w="921408" h="140946">
                <a:moveTo>
                  <a:pt x="0" y="0"/>
                </a:moveTo>
                <a:lnTo>
                  <a:pt x="921408" y="0"/>
                </a:lnTo>
                <a:lnTo>
                  <a:pt x="921408" y="140946"/>
                </a:lnTo>
                <a:lnTo>
                  <a:pt x="0" y="140946"/>
                </a:lnTo>
                <a:close/>
              </a:path>
            </a:pathLst>
          </a:custGeom>
          <a:solidFill>
            <a:srgbClr val="19171E"/>
          </a:solidFill>
        </p:spPr>
        <p:txBody>
          <a:bodyPr/>
          <a:lstStyle/>
          <a:p>
            <a:pPr algn="ctr"/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듀오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2348241-CF95-5FA6-1E43-1931D94E4E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51830" y="2221288"/>
            <a:ext cx="2574975" cy="2574975"/>
          </a:xfrm>
          <a:prstGeom prst="rect">
            <a:avLst/>
          </a:prstGeom>
        </p:spPr>
      </p:pic>
      <p:sp>
        <p:nvSpPr>
          <p:cNvPr id="15" name="Freeform 6">
            <a:extLst>
              <a:ext uri="{FF2B5EF4-FFF2-40B4-BE49-F238E27FC236}">
                <a16:creationId xmlns:a16="http://schemas.microsoft.com/office/drawing/2014/main" id="{7B521BE2-BE4A-D561-8817-F5A4A6F63479}"/>
              </a:ext>
            </a:extLst>
          </p:cNvPr>
          <p:cNvSpPr/>
          <p:nvPr/>
        </p:nvSpPr>
        <p:spPr>
          <a:xfrm>
            <a:off x="14925414" y="4823968"/>
            <a:ext cx="1700158" cy="535153"/>
          </a:xfrm>
          <a:custGeom>
            <a:avLst/>
            <a:gdLst/>
            <a:ahLst/>
            <a:cxnLst/>
            <a:rect l="l" t="t" r="r" b="b"/>
            <a:pathLst>
              <a:path w="921408" h="140946">
                <a:moveTo>
                  <a:pt x="0" y="0"/>
                </a:moveTo>
                <a:lnTo>
                  <a:pt x="921408" y="0"/>
                </a:lnTo>
                <a:lnTo>
                  <a:pt x="921408" y="140946"/>
                </a:lnTo>
                <a:lnTo>
                  <a:pt x="0" y="140946"/>
                </a:lnTo>
                <a:close/>
              </a:path>
            </a:pathLst>
          </a:custGeom>
          <a:solidFill>
            <a:srgbClr val="19171E"/>
          </a:solidFill>
        </p:spPr>
        <p:txBody>
          <a:bodyPr/>
          <a:lstStyle/>
          <a:p>
            <a:pPr algn="ctr"/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코발트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3728DCA-3C5B-FCA1-8DCE-AC5922227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75937" y="2090602"/>
            <a:ext cx="2574975" cy="2574975"/>
          </a:xfrm>
          <a:prstGeom prst="rect">
            <a:avLst/>
          </a:prstGeom>
        </p:spPr>
      </p:pic>
      <p:sp>
        <p:nvSpPr>
          <p:cNvPr id="19" name="Freeform 14">
            <a:extLst>
              <a:ext uri="{FF2B5EF4-FFF2-40B4-BE49-F238E27FC236}">
                <a16:creationId xmlns:a16="http://schemas.microsoft.com/office/drawing/2014/main" id="{9EF78609-8EA7-7A4B-7236-4BA452C3CE85}"/>
              </a:ext>
            </a:extLst>
          </p:cNvPr>
          <p:cNvSpPr/>
          <p:nvPr/>
        </p:nvSpPr>
        <p:spPr>
          <a:xfrm>
            <a:off x="13639800" y="5905500"/>
            <a:ext cx="4042008" cy="535153"/>
          </a:xfrm>
          <a:custGeom>
            <a:avLst/>
            <a:gdLst/>
            <a:ahLst/>
            <a:cxnLst/>
            <a:rect l="l" t="t" r="r" b="b"/>
            <a:pathLst>
              <a:path w="2024330" h="140946">
                <a:moveTo>
                  <a:pt x="0" y="0"/>
                </a:moveTo>
                <a:lnTo>
                  <a:pt x="2024330" y="0"/>
                </a:lnTo>
                <a:lnTo>
                  <a:pt x="2024330" y="140946"/>
                </a:lnTo>
                <a:lnTo>
                  <a:pt x="0" y="140946"/>
                </a:lnTo>
                <a:close/>
              </a:path>
            </a:pathLst>
          </a:custGeom>
          <a:solidFill>
            <a:srgbClr val="19171E"/>
          </a:solidFill>
        </p:spPr>
        <p:txBody>
          <a:bodyPr/>
          <a:lstStyle/>
          <a:p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코발트 프로토콜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E6036675-6FAF-3449-72D8-F15BA33F24E0}"/>
              </a:ext>
            </a:extLst>
          </p:cNvPr>
          <p:cNvSpPr txBox="1"/>
          <p:nvPr/>
        </p:nvSpPr>
        <p:spPr>
          <a:xfrm>
            <a:off x="13639800" y="6591367"/>
            <a:ext cx="4042008" cy="1908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25069" lvl="1" indent="-212535">
              <a:lnSpc>
                <a:spcPts val="2953"/>
              </a:lnSpc>
              <a:buFont typeface="Arial"/>
              <a:buChar char="•"/>
            </a:pPr>
            <a:r>
              <a:rPr lang="en-US" altLang="ko-KR" sz="2100" dirty="0">
                <a:solidFill>
                  <a:srgbClr val="100F0D"/>
                </a:solidFill>
                <a:latin typeface="+mn-ea"/>
              </a:rPr>
              <a:t>4</a:t>
            </a:r>
            <a:r>
              <a:rPr lang="ko-KR" altLang="en-US" sz="2100" dirty="0">
                <a:solidFill>
                  <a:srgbClr val="100F0D"/>
                </a:solidFill>
                <a:latin typeface="+mn-ea"/>
              </a:rPr>
              <a:t>인 팀으로 </a:t>
            </a:r>
            <a:r>
              <a:rPr lang="en-US" altLang="ko-KR" sz="2100" dirty="0">
                <a:solidFill>
                  <a:srgbClr val="100F0D"/>
                </a:solidFill>
                <a:latin typeface="+mn-ea"/>
              </a:rPr>
              <a:t>2</a:t>
            </a:r>
            <a:r>
              <a:rPr lang="ko-KR" altLang="en-US" sz="2100" dirty="0">
                <a:solidFill>
                  <a:srgbClr val="100F0D"/>
                </a:solidFill>
                <a:latin typeface="+mn-ea"/>
              </a:rPr>
              <a:t>팀이 참가</a:t>
            </a:r>
            <a:r>
              <a:rPr lang="en-US" altLang="ko-KR" sz="2100" dirty="0">
                <a:solidFill>
                  <a:srgbClr val="100F0D"/>
                </a:solidFill>
                <a:latin typeface="+mn-ea"/>
              </a:rPr>
              <a:t>. </a:t>
            </a:r>
          </a:p>
          <a:p>
            <a:pPr marL="425069" lvl="1" indent="-212535">
              <a:lnSpc>
                <a:spcPts val="2953"/>
              </a:lnSpc>
              <a:buFont typeface="Arial"/>
              <a:buChar char="•"/>
            </a:pPr>
            <a:r>
              <a:rPr lang="ko-KR" altLang="en-US" sz="2100" dirty="0">
                <a:solidFill>
                  <a:srgbClr val="100F0D"/>
                </a:solidFill>
                <a:latin typeface="+mn-ea"/>
              </a:rPr>
              <a:t>공유 점수가 존재하며 해당 점수가 </a:t>
            </a:r>
            <a:r>
              <a:rPr lang="en-US" altLang="ko-KR" sz="2100" dirty="0">
                <a:solidFill>
                  <a:srgbClr val="100F0D"/>
                </a:solidFill>
                <a:latin typeface="+mn-ea"/>
              </a:rPr>
              <a:t>0</a:t>
            </a:r>
            <a:r>
              <a:rPr lang="ko-KR" altLang="en-US" sz="2100" dirty="0">
                <a:solidFill>
                  <a:srgbClr val="100F0D"/>
                </a:solidFill>
                <a:latin typeface="+mn-ea"/>
              </a:rPr>
              <a:t>이 되면 패배</a:t>
            </a:r>
            <a:r>
              <a:rPr lang="en-US" altLang="ko-KR" sz="2100" dirty="0">
                <a:solidFill>
                  <a:srgbClr val="100F0D"/>
                </a:solidFill>
                <a:latin typeface="+mn-ea"/>
              </a:rPr>
              <a:t>.</a:t>
            </a:r>
          </a:p>
          <a:p>
            <a:pPr marL="425069" lvl="1" indent="-212535">
              <a:lnSpc>
                <a:spcPts val="2953"/>
              </a:lnSpc>
              <a:buFont typeface="Arial"/>
              <a:buChar char="•"/>
            </a:pPr>
            <a:r>
              <a:rPr lang="ko-KR" altLang="en-US" sz="2100" dirty="0">
                <a:solidFill>
                  <a:srgbClr val="100F0D"/>
                </a:solidFill>
                <a:latin typeface="+mn-ea"/>
              </a:rPr>
              <a:t>리그 오브 레전드의 </a:t>
            </a:r>
            <a:r>
              <a:rPr lang="ko-KR" altLang="en-US" sz="2100" dirty="0" err="1">
                <a:solidFill>
                  <a:srgbClr val="100F0D"/>
                </a:solidFill>
                <a:latin typeface="+mn-ea"/>
              </a:rPr>
              <a:t>칼바람</a:t>
            </a:r>
            <a:r>
              <a:rPr lang="ko-KR" altLang="en-US" sz="2100" dirty="0">
                <a:solidFill>
                  <a:srgbClr val="100F0D"/>
                </a:solidFill>
                <a:latin typeface="+mn-ea"/>
              </a:rPr>
              <a:t> 나락과 같은 특수 모드</a:t>
            </a:r>
            <a:r>
              <a:rPr lang="en-US" altLang="ko-KR" sz="2100" dirty="0">
                <a:solidFill>
                  <a:srgbClr val="100F0D"/>
                </a:solidFill>
                <a:latin typeface="+mn-ea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2AAFA990-D90B-7A45-EBD9-ED418741A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9800" y="2965419"/>
            <a:ext cx="1700158" cy="170015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0133" y="-190500"/>
            <a:ext cx="11442267" cy="1452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12672"/>
              </a:lnSpc>
              <a:spcBef>
                <a:spcPct val="0"/>
              </a:spcBef>
            </a:pPr>
            <a:r>
              <a:rPr lang="en-US" sz="6000" dirty="0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01. </a:t>
            </a:r>
            <a:r>
              <a:rPr lang="ko-KR" altLang="en-US" sz="6000" dirty="0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정식 출시된 이터널 리턴 </a:t>
            </a:r>
            <a:r>
              <a:rPr lang="en-US" altLang="ko-KR" sz="6000" dirty="0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1.0</a:t>
            </a:r>
            <a:endParaRPr lang="en-US" sz="6000" dirty="0">
              <a:solidFill>
                <a:srgbClr val="19171E"/>
              </a:solidFill>
              <a:latin typeface="210 아일랜드" panose="020B0600000101010101" charset="-127"/>
              <a:ea typeface="210 아일랜드" panose="020B0600000101010101" charset="-12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989854" y="4823968"/>
            <a:ext cx="1700158" cy="535153"/>
          </a:xfrm>
          <a:custGeom>
            <a:avLst/>
            <a:gdLst/>
            <a:ahLst/>
            <a:cxnLst/>
            <a:rect l="l" t="t" r="r" b="b"/>
            <a:pathLst>
              <a:path w="921408" h="140946">
                <a:moveTo>
                  <a:pt x="0" y="0"/>
                </a:moveTo>
                <a:lnTo>
                  <a:pt x="921408" y="0"/>
                </a:lnTo>
                <a:lnTo>
                  <a:pt x="921408" y="140946"/>
                </a:lnTo>
                <a:lnTo>
                  <a:pt x="0" y="140946"/>
                </a:lnTo>
                <a:close/>
              </a:path>
            </a:pathLst>
          </a:custGeom>
          <a:solidFill>
            <a:srgbClr val="19171E"/>
          </a:solidFill>
        </p:spPr>
        <p:txBody>
          <a:bodyPr/>
          <a:lstStyle/>
          <a:p>
            <a:pPr algn="ctr"/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솔로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52447" y="6591367"/>
            <a:ext cx="11573742" cy="28058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25069" lvl="1" indent="-212535">
              <a:lnSpc>
                <a:spcPts val="2953"/>
              </a:lnSpc>
              <a:spcAft>
                <a:spcPts val="2000"/>
              </a:spcAft>
              <a:buFont typeface="Arial"/>
              <a:buChar char="•"/>
            </a:pPr>
            <a:r>
              <a:rPr lang="ko-KR" altLang="en-US" sz="2100" dirty="0">
                <a:solidFill>
                  <a:srgbClr val="100F0D"/>
                </a:solidFill>
                <a:latin typeface="+mn-ea"/>
              </a:rPr>
              <a:t>솔로</a:t>
            </a:r>
            <a:r>
              <a:rPr lang="en-US" altLang="ko-KR" sz="2100" dirty="0">
                <a:solidFill>
                  <a:srgbClr val="100F0D"/>
                </a:solidFill>
                <a:latin typeface="+mn-ea"/>
              </a:rPr>
              <a:t>, </a:t>
            </a:r>
            <a:r>
              <a:rPr lang="ko-KR" altLang="en-US" sz="2100" dirty="0">
                <a:solidFill>
                  <a:srgbClr val="100F0D"/>
                </a:solidFill>
                <a:latin typeface="+mn-ea"/>
              </a:rPr>
              <a:t>듀오 </a:t>
            </a:r>
            <a:r>
              <a:rPr lang="en-US" altLang="ko-KR" sz="2100" dirty="0">
                <a:solidFill>
                  <a:srgbClr val="100F0D"/>
                </a:solidFill>
                <a:latin typeface="+mn-ea"/>
              </a:rPr>
              <a:t>– </a:t>
            </a:r>
            <a:r>
              <a:rPr lang="ko-KR" altLang="en-US" sz="2100" dirty="0">
                <a:solidFill>
                  <a:srgbClr val="100F0D"/>
                </a:solidFill>
                <a:latin typeface="+mn-ea"/>
              </a:rPr>
              <a:t>임시 중지 </a:t>
            </a:r>
            <a:r>
              <a:rPr lang="en-US" altLang="ko-KR" sz="2100" dirty="0">
                <a:solidFill>
                  <a:srgbClr val="100F0D"/>
                </a:solidFill>
                <a:latin typeface="+mn-ea"/>
              </a:rPr>
              <a:t>(</a:t>
            </a:r>
            <a:r>
              <a:rPr lang="ko-KR" altLang="en-US" sz="2100" dirty="0">
                <a:solidFill>
                  <a:srgbClr val="100F0D"/>
                </a:solidFill>
                <a:latin typeface="+mn-ea"/>
              </a:rPr>
              <a:t>재 출시 미정</a:t>
            </a:r>
            <a:r>
              <a:rPr lang="en-US" altLang="ko-KR" sz="2100" dirty="0">
                <a:solidFill>
                  <a:srgbClr val="100F0D"/>
                </a:solidFill>
                <a:latin typeface="+mn-ea"/>
              </a:rPr>
              <a:t>)</a:t>
            </a:r>
          </a:p>
          <a:p>
            <a:pPr marL="425069" lvl="1" indent="-212535">
              <a:lnSpc>
                <a:spcPts val="2953"/>
              </a:lnSpc>
              <a:buFont typeface="Arial"/>
              <a:buChar char="•"/>
            </a:pPr>
            <a:r>
              <a:rPr lang="ko-KR" altLang="en-US" sz="2100" dirty="0" err="1">
                <a:solidFill>
                  <a:srgbClr val="100F0D"/>
                </a:solidFill>
                <a:latin typeface="+mn-ea"/>
              </a:rPr>
              <a:t>스쿼드</a:t>
            </a:r>
            <a:r>
              <a:rPr lang="ko-KR" altLang="en-US" sz="2100" dirty="0">
                <a:solidFill>
                  <a:srgbClr val="100F0D"/>
                </a:solidFill>
                <a:latin typeface="+mn-ea"/>
              </a:rPr>
              <a:t> </a:t>
            </a:r>
            <a:r>
              <a:rPr lang="en-US" altLang="ko-KR" sz="2100" dirty="0">
                <a:solidFill>
                  <a:srgbClr val="100F0D"/>
                </a:solidFill>
                <a:latin typeface="+mn-ea"/>
              </a:rPr>
              <a:t>– 3</a:t>
            </a:r>
            <a:r>
              <a:rPr lang="ko-KR" altLang="en-US" sz="2100" dirty="0">
                <a:solidFill>
                  <a:srgbClr val="100F0D"/>
                </a:solidFill>
                <a:latin typeface="+mn-ea"/>
              </a:rPr>
              <a:t>인 팀으로 최대 </a:t>
            </a:r>
            <a:r>
              <a:rPr lang="en-US" altLang="ko-KR" sz="2100" dirty="0">
                <a:solidFill>
                  <a:srgbClr val="100F0D"/>
                </a:solidFill>
                <a:latin typeface="+mn-ea"/>
              </a:rPr>
              <a:t>24</a:t>
            </a:r>
            <a:r>
              <a:rPr lang="ko-KR" altLang="en-US" sz="2100" dirty="0">
                <a:solidFill>
                  <a:srgbClr val="100F0D"/>
                </a:solidFill>
                <a:latin typeface="+mn-ea"/>
              </a:rPr>
              <a:t>인 참가하여 진행</a:t>
            </a:r>
            <a:r>
              <a:rPr lang="en-US" altLang="ko-KR" sz="2100" dirty="0">
                <a:solidFill>
                  <a:srgbClr val="100F0D"/>
                </a:solidFill>
                <a:latin typeface="+mn-ea"/>
              </a:rPr>
              <a:t>. </a:t>
            </a:r>
          </a:p>
          <a:p>
            <a:pPr marL="212534" lvl="1">
              <a:lnSpc>
                <a:spcPts val="2953"/>
              </a:lnSpc>
              <a:spcAft>
                <a:spcPts val="2000"/>
              </a:spcAft>
            </a:pPr>
            <a:r>
              <a:rPr lang="en-US" altLang="ko-KR" sz="2100" dirty="0">
                <a:solidFill>
                  <a:srgbClr val="100F0D"/>
                </a:solidFill>
                <a:latin typeface="+mn-ea"/>
              </a:rPr>
              <a:t>	       </a:t>
            </a:r>
            <a:r>
              <a:rPr lang="ko-KR" altLang="en-US" sz="2100" dirty="0">
                <a:solidFill>
                  <a:srgbClr val="100F0D"/>
                </a:solidFill>
                <a:latin typeface="+mn-ea"/>
              </a:rPr>
              <a:t>크레딧 시스템</a:t>
            </a:r>
            <a:r>
              <a:rPr lang="en-US" altLang="ko-KR" sz="2100" dirty="0">
                <a:solidFill>
                  <a:srgbClr val="100F0D"/>
                </a:solidFill>
                <a:latin typeface="+mn-ea"/>
              </a:rPr>
              <a:t>, </a:t>
            </a:r>
            <a:r>
              <a:rPr lang="ko-KR" altLang="en-US" sz="2100" dirty="0">
                <a:solidFill>
                  <a:srgbClr val="100F0D"/>
                </a:solidFill>
                <a:latin typeface="+mn-ea"/>
              </a:rPr>
              <a:t>특수 아이템 생성 횟수 증가 등 다양한 변경으로 교전 중요도 증가</a:t>
            </a:r>
            <a:endParaRPr lang="en-US" altLang="ko-KR" sz="2100" dirty="0">
              <a:solidFill>
                <a:srgbClr val="100F0D"/>
              </a:solidFill>
              <a:latin typeface="+mn-ea"/>
            </a:endParaRPr>
          </a:p>
          <a:p>
            <a:pPr marL="212534" lvl="1">
              <a:lnSpc>
                <a:spcPts val="2953"/>
              </a:lnSpc>
            </a:pPr>
            <a:endParaRPr lang="en-US" altLang="ko-KR" sz="2100" dirty="0">
              <a:solidFill>
                <a:srgbClr val="100F0D"/>
              </a:solidFill>
              <a:latin typeface="+mn-ea"/>
            </a:endParaRPr>
          </a:p>
          <a:p>
            <a:pPr marL="212534" lvl="1">
              <a:lnSpc>
                <a:spcPts val="2953"/>
              </a:lnSpc>
            </a:pPr>
            <a:r>
              <a:rPr lang="en-US" altLang="ko-KR" sz="2800" dirty="0">
                <a:solidFill>
                  <a:srgbClr val="100F0D"/>
                </a:solidFill>
                <a:latin typeface="+mn-ea"/>
              </a:rPr>
              <a:t>-&gt; </a:t>
            </a:r>
            <a:r>
              <a:rPr lang="ko-KR" altLang="en-US" sz="2800" dirty="0">
                <a:solidFill>
                  <a:srgbClr val="100F0D"/>
                </a:solidFill>
                <a:latin typeface="+mn-ea"/>
              </a:rPr>
              <a:t>팀원과의 협력이 중요하게 변경</a:t>
            </a:r>
            <a:endParaRPr lang="en-US" altLang="ko-KR" sz="3200" dirty="0">
              <a:solidFill>
                <a:srgbClr val="100F0D"/>
              </a:solidFill>
              <a:latin typeface="+mn-ea"/>
            </a:endParaRPr>
          </a:p>
          <a:p>
            <a:pPr marL="1796669" lvl="4" indent="-212535">
              <a:lnSpc>
                <a:spcPts val="2953"/>
              </a:lnSpc>
              <a:spcAft>
                <a:spcPts val="2000"/>
              </a:spcAft>
              <a:buFont typeface="Arial"/>
              <a:buChar char="•"/>
            </a:pPr>
            <a:endParaRPr lang="en-US" altLang="ko-KR" sz="2100" dirty="0">
              <a:solidFill>
                <a:srgbClr val="100F0D"/>
              </a:solidFill>
              <a:latin typeface="210 아일랜드" panose="020B0600000101010101" charset="-127"/>
              <a:ea typeface="210 아일랜드" panose="020B0600000101010101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EBD486-E974-B538-E95F-7A44D2BE0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46" y="2205577"/>
            <a:ext cx="2574975" cy="2574975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59DF81BC-70E0-2B1A-5721-2C5CCD070949}"/>
              </a:ext>
            </a:extLst>
          </p:cNvPr>
          <p:cNvSpPr/>
          <p:nvPr/>
        </p:nvSpPr>
        <p:spPr>
          <a:xfrm>
            <a:off x="9988622" y="4823968"/>
            <a:ext cx="1700158" cy="535153"/>
          </a:xfrm>
          <a:custGeom>
            <a:avLst/>
            <a:gdLst/>
            <a:ahLst/>
            <a:cxnLst/>
            <a:rect l="l" t="t" r="r" b="b"/>
            <a:pathLst>
              <a:path w="921408" h="140946">
                <a:moveTo>
                  <a:pt x="0" y="0"/>
                </a:moveTo>
                <a:lnTo>
                  <a:pt x="921408" y="0"/>
                </a:lnTo>
                <a:lnTo>
                  <a:pt x="921408" y="140946"/>
                </a:lnTo>
                <a:lnTo>
                  <a:pt x="0" y="140946"/>
                </a:lnTo>
                <a:close/>
              </a:path>
            </a:pathLst>
          </a:custGeom>
          <a:solidFill>
            <a:srgbClr val="19171E"/>
          </a:solidFill>
        </p:spPr>
        <p:txBody>
          <a:bodyPr/>
          <a:lstStyle/>
          <a:p>
            <a:pPr algn="ctr"/>
            <a:r>
              <a:rPr lang="ko-KR" altLang="en-US" sz="2800" dirty="0" err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스쿼드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B8E319E-015D-9352-0C95-B7756221F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51214" y="2205577"/>
            <a:ext cx="2574975" cy="2574975"/>
          </a:xfrm>
          <a:prstGeom prst="rect">
            <a:avLst/>
          </a:prstGeom>
        </p:spPr>
      </p:pic>
      <p:sp>
        <p:nvSpPr>
          <p:cNvPr id="11" name="Freeform 6">
            <a:extLst>
              <a:ext uri="{FF2B5EF4-FFF2-40B4-BE49-F238E27FC236}">
                <a16:creationId xmlns:a16="http://schemas.microsoft.com/office/drawing/2014/main" id="{32F6FF5F-D04C-4ADF-A95B-F95CA83BD927}"/>
              </a:ext>
            </a:extLst>
          </p:cNvPr>
          <p:cNvSpPr/>
          <p:nvPr/>
        </p:nvSpPr>
        <p:spPr>
          <a:xfrm>
            <a:off x="5489238" y="4839679"/>
            <a:ext cx="1700158" cy="535153"/>
          </a:xfrm>
          <a:custGeom>
            <a:avLst/>
            <a:gdLst/>
            <a:ahLst/>
            <a:cxnLst/>
            <a:rect l="l" t="t" r="r" b="b"/>
            <a:pathLst>
              <a:path w="921408" h="140946">
                <a:moveTo>
                  <a:pt x="0" y="0"/>
                </a:moveTo>
                <a:lnTo>
                  <a:pt x="921408" y="0"/>
                </a:lnTo>
                <a:lnTo>
                  <a:pt x="921408" y="140946"/>
                </a:lnTo>
                <a:lnTo>
                  <a:pt x="0" y="140946"/>
                </a:lnTo>
                <a:close/>
              </a:path>
            </a:pathLst>
          </a:custGeom>
          <a:solidFill>
            <a:srgbClr val="19171E"/>
          </a:solidFill>
        </p:spPr>
        <p:txBody>
          <a:bodyPr/>
          <a:lstStyle/>
          <a:p>
            <a:pPr algn="ctr"/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듀오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2348241-CF95-5FA6-1E43-1931D94E4E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51830" y="2221288"/>
            <a:ext cx="2574975" cy="2574975"/>
          </a:xfrm>
          <a:prstGeom prst="rect">
            <a:avLst/>
          </a:prstGeom>
        </p:spPr>
      </p:pic>
      <p:sp>
        <p:nvSpPr>
          <p:cNvPr id="15" name="Freeform 6">
            <a:extLst>
              <a:ext uri="{FF2B5EF4-FFF2-40B4-BE49-F238E27FC236}">
                <a16:creationId xmlns:a16="http://schemas.microsoft.com/office/drawing/2014/main" id="{7B521BE2-BE4A-D561-8817-F5A4A6F63479}"/>
              </a:ext>
            </a:extLst>
          </p:cNvPr>
          <p:cNvSpPr/>
          <p:nvPr/>
        </p:nvSpPr>
        <p:spPr>
          <a:xfrm>
            <a:off x="14925414" y="4823968"/>
            <a:ext cx="1700158" cy="535153"/>
          </a:xfrm>
          <a:custGeom>
            <a:avLst/>
            <a:gdLst/>
            <a:ahLst/>
            <a:cxnLst/>
            <a:rect l="l" t="t" r="r" b="b"/>
            <a:pathLst>
              <a:path w="921408" h="140946">
                <a:moveTo>
                  <a:pt x="0" y="0"/>
                </a:moveTo>
                <a:lnTo>
                  <a:pt x="921408" y="0"/>
                </a:lnTo>
                <a:lnTo>
                  <a:pt x="921408" y="140946"/>
                </a:lnTo>
                <a:lnTo>
                  <a:pt x="0" y="140946"/>
                </a:lnTo>
                <a:close/>
              </a:path>
            </a:pathLst>
          </a:custGeom>
          <a:solidFill>
            <a:srgbClr val="19171E"/>
          </a:solidFill>
        </p:spPr>
        <p:txBody>
          <a:bodyPr/>
          <a:lstStyle/>
          <a:p>
            <a:pPr algn="ctr"/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코발트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3728DCA-3C5B-FCA1-8DCE-AC5922227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75937" y="2090602"/>
            <a:ext cx="2574975" cy="2574975"/>
          </a:xfrm>
          <a:prstGeom prst="rect">
            <a:avLst/>
          </a:prstGeom>
        </p:spPr>
      </p:pic>
      <p:sp>
        <p:nvSpPr>
          <p:cNvPr id="20" name="TextBox 16">
            <a:extLst>
              <a:ext uri="{FF2B5EF4-FFF2-40B4-BE49-F238E27FC236}">
                <a16:creationId xmlns:a16="http://schemas.microsoft.com/office/drawing/2014/main" id="{E6036675-6FAF-3449-72D8-F15BA33F24E0}"/>
              </a:ext>
            </a:extLst>
          </p:cNvPr>
          <p:cNvSpPr txBox="1"/>
          <p:nvPr/>
        </p:nvSpPr>
        <p:spPr>
          <a:xfrm>
            <a:off x="13693543" y="6591367"/>
            <a:ext cx="4042009" cy="347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25069" lvl="1" indent="-212535">
              <a:lnSpc>
                <a:spcPts val="2953"/>
              </a:lnSpc>
              <a:buFont typeface="Arial"/>
              <a:buChar char="•"/>
            </a:pPr>
            <a:r>
              <a:rPr lang="ko-KR" altLang="en-US" sz="2100" dirty="0" err="1">
                <a:solidFill>
                  <a:srgbClr val="100F0D"/>
                </a:solidFill>
                <a:latin typeface="+mn-ea"/>
              </a:rPr>
              <a:t>변경점</a:t>
            </a:r>
            <a:r>
              <a:rPr lang="ko-KR" altLang="en-US" sz="2100" dirty="0">
                <a:solidFill>
                  <a:srgbClr val="100F0D"/>
                </a:solidFill>
                <a:latin typeface="+mn-ea"/>
              </a:rPr>
              <a:t> </a:t>
            </a:r>
            <a:r>
              <a:rPr lang="en-US" altLang="ko-KR" sz="2100" dirty="0">
                <a:solidFill>
                  <a:srgbClr val="100F0D"/>
                </a:solidFill>
                <a:latin typeface="+mn-ea"/>
              </a:rPr>
              <a:t>X</a:t>
            </a:r>
          </a:p>
        </p:txBody>
      </p:sp>
      <p:sp>
        <p:nvSpPr>
          <p:cNvPr id="2" name="곱하기 기호 1">
            <a:extLst>
              <a:ext uri="{FF2B5EF4-FFF2-40B4-BE49-F238E27FC236}">
                <a16:creationId xmlns:a16="http://schemas.microsoft.com/office/drawing/2014/main" id="{E4DA3AED-9F0D-C0FA-D6C7-6CFDFB587728}"/>
              </a:ext>
            </a:extLst>
          </p:cNvPr>
          <p:cNvSpPr/>
          <p:nvPr/>
        </p:nvSpPr>
        <p:spPr>
          <a:xfrm>
            <a:off x="-65067" y="1965535"/>
            <a:ext cx="3810000" cy="3699923"/>
          </a:xfrm>
          <a:prstGeom prst="mathMultiply">
            <a:avLst>
              <a:gd name="adj1" fmla="val 667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곱하기 기호 2">
            <a:extLst>
              <a:ext uri="{FF2B5EF4-FFF2-40B4-BE49-F238E27FC236}">
                <a16:creationId xmlns:a16="http://schemas.microsoft.com/office/drawing/2014/main" id="{6388DCF6-1EDD-5BAE-F463-ECA304A900BA}"/>
              </a:ext>
            </a:extLst>
          </p:cNvPr>
          <p:cNvSpPr/>
          <p:nvPr/>
        </p:nvSpPr>
        <p:spPr>
          <a:xfrm>
            <a:off x="4434316" y="1965536"/>
            <a:ext cx="3810000" cy="3699923"/>
          </a:xfrm>
          <a:prstGeom prst="mathMultiply">
            <a:avLst>
              <a:gd name="adj1" fmla="val 667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Freeform 14">
            <a:extLst>
              <a:ext uri="{FF2B5EF4-FFF2-40B4-BE49-F238E27FC236}">
                <a16:creationId xmlns:a16="http://schemas.microsoft.com/office/drawing/2014/main" id="{010CA4A4-E0E6-69DD-5D08-577C55BB265E}"/>
              </a:ext>
            </a:extLst>
          </p:cNvPr>
          <p:cNvSpPr/>
          <p:nvPr/>
        </p:nvSpPr>
        <p:spPr>
          <a:xfrm>
            <a:off x="552445" y="5905500"/>
            <a:ext cx="11791953" cy="535153"/>
          </a:xfrm>
          <a:custGeom>
            <a:avLst/>
            <a:gdLst/>
            <a:ahLst/>
            <a:cxnLst/>
            <a:rect l="l" t="t" r="r" b="b"/>
            <a:pathLst>
              <a:path w="2024330" h="140946">
                <a:moveTo>
                  <a:pt x="0" y="0"/>
                </a:moveTo>
                <a:lnTo>
                  <a:pt x="2024330" y="0"/>
                </a:lnTo>
                <a:lnTo>
                  <a:pt x="2024330" y="140946"/>
                </a:lnTo>
                <a:lnTo>
                  <a:pt x="0" y="140946"/>
                </a:lnTo>
                <a:close/>
              </a:path>
            </a:pathLst>
          </a:custGeom>
          <a:solidFill>
            <a:srgbClr val="19171E"/>
          </a:solidFill>
        </p:spPr>
        <p:txBody>
          <a:bodyPr/>
          <a:lstStyle/>
          <a:p>
            <a:r>
              <a:rPr lang="ko-KR" altLang="en-US" sz="2800" dirty="0" err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루미아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섬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0" name="Freeform 14">
            <a:extLst>
              <a:ext uri="{FF2B5EF4-FFF2-40B4-BE49-F238E27FC236}">
                <a16:creationId xmlns:a16="http://schemas.microsoft.com/office/drawing/2014/main" id="{A81D0C14-943C-E265-5969-8EEECE646F7B}"/>
              </a:ext>
            </a:extLst>
          </p:cNvPr>
          <p:cNvSpPr/>
          <p:nvPr/>
        </p:nvSpPr>
        <p:spPr>
          <a:xfrm>
            <a:off x="13639800" y="5905500"/>
            <a:ext cx="4042008" cy="535153"/>
          </a:xfrm>
          <a:custGeom>
            <a:avLst/>
            <a:gdLst/>
            <a:ahLst/>
            <a:cxnLst/>
            <a:rect l="l" t="t" r="r" b="b"/>
            <a:pathLst>
              <a:path w="2024330" h="140946">
                <a:moveTo>
                  <a:pt x="0" y="0"/>
                </a:moveTo>
                <a:lnTo>
                  <a:pt x="2024330" y="0"/>
                </a:lnTo>
                <a:lnTo>
                  <a:pt x="2024330" y="140946"/>
                </a:lnTo>
                <a:lnTo>
                  <a:pt x="0" y="140946"/>
                </a:lnTo>
                <a:close/>
              </a:path>
            </a:pathLst>
          </a:custGeom>
          <a:solidFill>
            <a:srgbClr val="19171E"/>
          </a:solidFill>
        </p:spPr>
        <p:txBody>
          <a:bodyPr/>
          <a:lstStyle/>
          <a:p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코발트 프로토콜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79691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0133" y="1686135"/>
            <a:ext cx="9556317" cy="8461433"/>
          </a:xfrm>
          <a:custGeom>
            <a:avLst/>
            <a:gdLst/>
            <a:ahLst/>
            <a:cxnLst/>
            <a:rect l="l" t="t" r="r" b="b"/>
            <a:pathLst>
              <a:path w="9556317" h="8461433">
                <a:moveTo>
                  <a:pt x="0" y="0"/>
                </a:moveTo>
                <a:lnTo>
                  <a:pt x="9556317" y="0"/>
                </a:lnTo>
                <a:lnTo>
                  <a:pt x="9556317" y="8461433"/>
                </a:lnTo>
                <a:lnTo>
                  <a:pt x="0" y="8461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40133" y="-190500"/>
            <a:ext cx="11442267" cy="1452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12672"/>
              </a:lnSpc>
              <a:spcBef>
                <a:spcPct val="0"/>
              </a:spcBef>
            </a:pPr>
            <a:r>
              <a:rPr lang="en-US" sz="6000" dirty="0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01. 1.0 </a:t>
            </a:r>
            <a:r>
              <a:rPr lang="ko-KR" altLang="en-US" sz="6000" dirty="0" err="1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실험체</a:t>
            </a:r>
            <a:r>
              <a:rPr lang="ko-KR" altLang="en-US" sz="6000" dirty="0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 현황</a:t>
            </a:r>
            <a:endParaRPr lang="en-US" sz="6000" dirty="0">
              <a:solidFill>
                <a:srgbClr val="19171E"/>
              </a:solidFill>
              <a:latin typeface="210 아일랜드" panose="020B0600000101010101" charset="-127"/>
              <a:ea typeface="210 아일랜드" panose="020B0600000101010101" charset="-12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9988623" y="1686135"/>
            <a:ext cx="7899315" cy="535153"/>
          </a:xfrm>
          <a:custGeom>
            <a:avLst/>
            <a:gdLst/>
            <a:ahLst/>
            <a:cxnLst/>
            <a:rect l="l" t="t" r="r" b="b"/>
            <a:pathLst>
              <a:path w="921408" h="140946">
                <a:moveTo>
                  <a:pt x="0" y="0"/>
                </a:moveTo>
                <a:lnTo>
                  <a:pt x="921408" y="0"/>
                </a:lnTo>
                <a:lnTo>
                  <a:pt x="921408" y="140946"/>
                </a:lnTo>
                <a:lnTo>
                  <a:pt x="0" y="140946"/>
                </a:lnTo>
                <a:close/>
              </a:path>
            </a:pathLst>
          </a:custGeom>
          <a:solidFill>
            <a:srgbClr val="19171E"/>
          </a:solidFill>
        </p:spPr>
        <p:txBody>
          <a:bodyPr/>
          <a:lstStyle/>
          <a:p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편중된 탱커 역할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88623" y="2266944"/>
            <a:ext cx="7899327" cy="1665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53"/>
              </a:lnSpc>
              <a:spcAft>
                <a:spcPts val="1200"/>
              </a:spcAft>
            </a:pPr>
            <a:r>
              <a:rPr lang="ko-KR" altLang="en-US" dirty="0" err="1">
                <a:solidFill>
                  <a:srgbClr val="100F0D"/>
                </a:solidFill>
                <a:latin typeface="+mn-ea"/>
              </a:rPr>
              <a:t>얼리억세스</a:t>
            </a:r>
            <a:r>
              <a:rPr lang="ko-KR" altLang="en-US" dirty="0">
                <a:solidFill>
                  <a:srgbClr val="100F0D"/>
                </a:solidFill>
                <a:latin typeface="+mn-ea"/>
              </a:rPr>
              <a:t> 기간의 솔로 모드의 영향으로 대부분 실험체가 공격 능력 보유</a:t>
            </a:r>
            <a:endParaRPr lang="en-US" altLang="ko-KR" dirty="0">
              <a:solidFill>
                <a:srgbClr val="100F0D"/>
              </a:solidFill>
              <a:latin typeface="+mn-ea"/>
            </a:endParaRPr>
          </a:p>
          <a:p>
            <a:pPr>
              <a:lnSpc>
                <a:spcPts val="2953"/>
              </a:lnSpc>
            </a:pPr>
            <a:r>
              <a:rPr lang="en-US" altLang="ko-KR" dirty="0">
                <a:solidFill>
                  <a:srgbClr val="100F0D"/>
                </a:solidFill>
                <a:latin typeface="+mn-ea"/>
              </a:rPr>
              <a:t>-&gt; </a:t>
            </a:r>
            <a:r>
              <a:rPr lang="ko-KR" altLang="en-US" sz="2400" dirty="0">
                <a:solidFill>
                  <a:srgbClr val="100F0D"/>
                </a:solidFill>
                <a:latin typeface="+mn-ea"/>
              </a:rPr>
              <a:t>탱커의 역할이 딜러 방해에서 딜러 처치까지 역할 확장</a:t>
            </a:r>
            <a:endParaRPr lang="en-US" altLang="ko-KR" sz="2000" dirty="0">
              <a:solidFill>
                <a:srgbClr val="100F0D"/>
              </a:solidFill>
              <a:latin typeface="+mn-ea"/>
            </a:endParaRPr>
          </a:p>
          <a:p>
            <a:pPr>
              <a:lnSpc>
                <a:spcPts val="2953"/>
              </a:lnSpc>
            </a:pPr>
            <a:endParaRPr lang="en-US" altLang="ko-KR" dirty="0">
              <a:solidFill>
                <a:srgbClr val="100F0D"/>
              </a:solidFill>
              <a:latin typeface="+mn-ea"/>
            </a:endParaRPr>
          </a:p>
          <a:p>
            <a:pPr>
              <a:lnSpc>
                <a:spcPts val="2953"/>
              </a:lnSpc>
            </a:pPr>
            <a:r>
              <a:rPr lang="ko-KR" altLang="en-US" dirty="0">
                <a:solidFill>
                  <a:srgbClr val="100F0D"/>
                </a:solidFill>
                <a:latin typeface="+mn-ea"/>
              </a:rPr>
              <a:t>이로 인해 근접 딜러를 앞 라인으로 채용하거나 암살자로 대체하는 경우 증가</a:t>
            </a:r>
            <a:endParaRPr lang="en-US" altLang="ko-KR" dirty="0">
              <a:solidFill>
                <a:srgbClr val="100F0D"/>
              </a:solidFill>
              <a:latin typeface="+mn-ea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9988619" y="6357672"/>
            <a:ext cx="7899327" cy="535153"/>
          </a:xfrm>
          <a:custGeom>
            <a:avLst/>
            <a:gdLst/>
            <a:ahLst/>
            <a:cxnLst/>
            <a:rect l="l" t="t" r="r" b="b"/>
            <a:pathLst>
              <a:path w="921408" h="140946">
                <a:moveTo>
                  <a:pt x="0" y="0"/>
                </a:moveTo>
                <a:lnTo>
                  <a:pt x="921408" y="0"/>
                </a:lnTo>
                <a:lnTo>
                  <a:pt x="921408" y="140946"/>
                </a:lnTo>
                <a:lnTo>
                  <a:pt x="0" y="140946"/>
                </a:lnTo>
                <a:close/>
              </a:path>
            </a:pathLst>
          </a:custGeom>
          <a:solidFill>
            <a:srgbClr val="19171E"/>
          </a:solidFill>
        </p:spPr>
        <p:txBody>
          <a:bodyPr/>
          <a:lstStyle/>
          <a:p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부족한 서포터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988619" y="6938481"/>
            <a:ext cx="7899319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53"/>
              </a:lnSpc>
              <a:spcAft>
                <a:spcPts val="1200"/>
              </a:spcAft>
            </a:pPr>
            <a:r>
              <a:rPr lang="ko-KR" altLang="en-US" dirty="0">
                <a:solidFill>
                  <a:srgbClr val="100F0D"/>
                </a:solidFill>
                <a:latin typeface="+mn-ea"/>
              </a:rPr>
              <a:t>서포터 역할의 실험체가 요한</a:t>
            </a:r>
            <a:r>
              <a:rPr lang="en-US" altLang="ko-KR" dirty="0">
                <a:solidFill>
                  <a:srgbClr val="100F0D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100F0D"/>
                </a:solidFill>
                <a:latin typeface="+mn-ea"/>
              </a:rPr>
              <a:t>프리야 </a:t>
            </a:r>
            <a:r>
              <a:rPr lang="en-US" altLang="ko-KR" dirty="0">
                <a:solidFill>
                  <a:srgbClr val="100F0D"/>
                </a:solidFill>
                <a:latin typeface="+mn-ea"/>
              </a:rPr>
              <a:t>2</a:t>
            </a:r>
            <a:r>
              <a:rPr lang="ko-KR" altLang="en-US" dirty="0">
                <a:solidFill>
                  <a:srgbClr val="100F0D"/>
                </a:solidFill>
                <a:latin typeface="+mn-ea"/>
              </a:rPr>
              <a:t>개로 매우 부족</a:t>
            </a:r>
            <a:endParaRPr lang="en-US" altLang="ko-KR" dirty="0">
              <a:solidFill>
                <a:srgbClr val="100F0D"/>
              </a:solidFill>
              <a:latin typeface="+mn-ea"/>
            </a:endParaRPr>
          </a:p>
          <a:p>
            <a:pPr>
              <a:lnSpc>
                <a:spcPts val="2953"/>
              </a:lnSpc>
            </a:pPr>
            <a:r>
              <a:rPr lang="en-US" sz="2000" dirty="0">
                <a:solidFill>
                  <a:srgbClr val="100F0D"/>
                </a:solidFill>
                <a:latin typeface="+mn-ea"/>
              </a:rPr>
              <a:t>-&gt; </a:t>
            </a:r>
            <a:r>
              <a:rPr lang="ko-KR" altLang="en-US" sz="2400" dirty="0">
                <a:solidFill>
                  <a:srgbClr val="100F0D"/>
                </a:solidFill>
                <a:latin typeface="+mn-ea"/>
              </a:rPr>
              <a:t>이타적 성향의 플레이어를 위한 서포터 </a:t>
            </a:r>
            <a:r>
              <a:rPr lang="ko-KR" altLang="en-US" sz="2400" dirty="0" err="1">
                <a:solidFill>
                  <a:srgbClr val="100F0D"/>
                </a:solidFill>
                <a:latin typeface="+mn-ea"/>
              </a:rPr>
              <a:t>실험체</a:t>
            </a:r>
            <a:r>
              <a:rPr lang="ko-KR" altLang="en-US" sz="2400" dirty="0">
                <a:solidFill>
                  <a:srgbClr val="100F0D"/>
                </a:solidFill>
                <a:latin typeface="+mn-ea"/>
              </a:rPr>
              <a:t> 필요</a:t>
            </a:r>
            <a:endParaRPr lang="en-US" sz="2000" dirty="0">
              <a:solidFill>
                <a:srgbClr val="100F0D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1500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9144000" y="642732"/>
            <a:ext cx="8763000" cy="535153"/>
          </a:xfrm>
          <a:custGeom>
            <a:avLst/>
            <a:gdLst/>
            <a:ahLst/>
            <a:cxnLst/>
            <a:rect l="l" t="t" r="r" b="b"/>
            <a:pathLst>
              <a:path w="921408" h="140946">
                <a:moveTo>
                  <a:pt x="0" y="0"/>
                </a:moveTo>
                <a:lnTo>
                  <a:pt x="921408" y="0"/>
                </a:lnTo>
                <a:lnTo>
                  <a:pt x="921408" y="140946"/>
                </a:lnTo>
                <a:lnTo>
                  <a:pt x="0" y="140946"/>
                </a:lnTo>
                <a:close/>
              </a:path>
            </a:pathLst>
          </a:custGeom>
          <a:solidFill>
            <a:srgbClr val="19171E"/>
          </a:solidFill>
        </p:spPr>
        <p:txBody>
          <a:bodyPr/>
          <a:lstStyle/>
          <a:p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선호되는 서포터 형태의 탱커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1176710"/>
            <a:ext cx="8763000" cy="22901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53"/>
              </a:lnSpc>
            </a:pPr>
            <a:r>
              <a:rPr lang="ko-KR" altLang="en-US" dirty="0">
                <a:solidFill>
                  <a:srgbClr val="100F0D"/>
                </a:solidFill>
                <a:latin typeface="+mn-ea"/>
              </a:rPr>
              <a:t>다이아 이상의 </a:t>
            </a:r>
            <a:r>
              <a:rPr lang="ko-KR" altLang="en-US" dirty="0" err="1">
                <a:solidFill>
                  <a:srgbClr val="100F0D"/>
                </a:solidFill>
                <a:latin typeface="+mn-ea"/>
              </a:rPr>
              <a:t>티어를</a:t>
            </a:r>
            <a:r>
              <a:rPr lang="ko-KR" altLang="en-US" dirty="0">
                <a:solidFill>
                  <a:srgbClr val="100F0D"/>
                </a:solidFill>
                <a:latin typeface="+mn-ea"/>
              </a:rPr>
              <a:t> 가진 플레이어들의 </a:t>
            </a:r>
            <a:r>
              <a:rPr lang="ko-KR" altLang="en-US" dirty="0" err="1">
                <a:solidFill>
                  <a:srgbClr val="100F0D"/>
                </a:solidFill>
                <a:latin typeface="+mn-ea"/>
              </a:rPr>
              <a:t>픽률</a:t>
            </a:r>
            <a:r>
              <a:rPr lang="ko-KR" altLang="en-US" dirty="0">
                <a:solidFill>
                  <a:srgbClr val="100F0D"/>
                </a:solidFill>
                <a:latin typeface="+mn-ea"/>
              </a:rPr>
              <a:t> 현황을 보면 </a:t>
            </a:r>
            <a:endParaRPr lang="en-US" altLang="ko-KR" dirty="0">
              <a:solidFill>
                <a:srgbClr val="100F0D"/>
              </a:solidFill>
              <a:latin typeface="+mn-ea"/>
            </a:endParaRPr>
          </a:p>
          <a:p>
            <a:pPr>
              <a:lnSpc>
                <a:spcPts val="2953"/>
              </a:lnSpc>
            </a:pPr>
            <a:r>
              <a:rPr lang="ko-KR" altLang="en-US" dirty="0">
                <a:solidFill>
                  <a:srgbClr val="100F0D"/>
                </a:solidFill>
                <a:latin typeface="+mn-ea"/>
              </a:rPr>
              <a:t>팀 내에 서포터의 역할을 일부 수행할 수 있는 탱커의 </a:t>
            </a:r>
            <a:r>
              <a:rPr lang="ko-KR" altLang="en-US" dirty="0" err="1">
                <a:solidFill>
                  <a:srgbClr val="100F0D"/>
                </a:solidFill>
                <a:latin typeface="+mn-ea"/>
              </a:rPr>
              <a:t>픽률이</a:t>
            </a:r>
            <a:r>
              <a:rPr lang="ko-KR" altLang="en-US" dirty="0">
                <a:solidFill>
                  <a:srgbClr val="100F0D"/>
                </a:solidFill>
                <a:latin typeface="+mn-ea"/>
              </a:rPr>
              <a:t> 높음</a:t>
            </a:r>
            <a:endParaRPr lang="en-US" altLang="ko-KR" dirty="0">
              <a:solidFill>
                <a:srgbClr val="100F0D"/>
              </a:solidFill>
              <a:latin typeface="+mn-ea"/>
            </a:endParaRPr>
          </a:p>
          <a:p>
            <a:pPr>
              <a:lnSpc>
                <a:spcPts val="2953"/>
              </a:lnSpc>
            </a:pPr>
            <a:r>
              <a:rPr lang="ko-KR" altLang="en-US" dirty="0">
                <a:solidFill>
                  <a:srgbClr val="100F0D"/>
                </a:solidFill>
                <a:latin typeface="+mn-ea"/>
              </a:rPr>
              <a:t>또한 해당 탱커들의 </a:t>
            </a:r>
            <a:r>
              <a:rPr lang="ko-KR" altLang="en-US" dirty="0" err="1">
                <a:solidFill>
                  <a:srgbClr val="100F0D"/>
                </a:solidFill>
                <a:latin typeface="+mn-ea"/>
              </a:rPr>
              <a:t>서포팅</a:t>
            </a:r>
            <a:r>
              <a:rPr lang="ko-KR" altLang="en-US" dirty="0">
                <a:solidFill>
                  <a:srgbClr val="100F0D"/>
                </a:solidFill>
                <a:latin typeface="+mn-ea"/>
              </a:rPr>
              <a:t> 능력이 팀원의 </a:t>
            </a:r>
            <a:r>
              <a:rPr lang="ko-KR" altLang="en-US" dirty="0" err="1">
                <a:solidFill>
                  <a:srgbClr val="100F0D"/>
                </a:solidFill>
                <a:latin typeface="+mn-ea"/>
              </a:rPr>
              <a:t>생존력</a:t>
            </a:r>
            <a:r>
              <a:rPr lang="ko-KR" altLang="en-US" dirty="0">
                <a:solidFill>
                  <a:srgbClr val="100F0D"/>
                </a:solidFill>
                <a:latin typeface="+mn-ea"/>
              </a:rPr>
              <a:t> 증가라는 공통점을 가짐</a:t>
            </a:r>
            <a:endParaRPr lang="en-US" altLang="ko-KR" dirty="0">
              <a:solidFill>
                <a:srgbClr val="100F0D"/>
              </a:solidFill>
              <a:latin typeface="+mn-ea"/>
            </a:endParaRPr>
          </a:p>
          <a:p>
            <a:pPr>
              <a:lnSpc>
                <a:spcPts val="2953"/>
              </a:lnSpc>
            </a:pPr>
            <a:endParaRPr lang="en-US" dirty="0">
              <a:solidFill>
                <a:srgbClr val="100F0D"/>
              </a:solidFill>
              <a:latin typeface="+mn-ea"/>
            </a:endParaRPr>
          </a:p>
          <a:p>
            <a:pPr>
              <a:lnSpc>
                <a:spcPts val="2953"/>
              </a:lnSpc>
            </a:pPr>
            <a:r>
              <a:rPr lang="ko-KR" altLang="en-US" dirty="0" err="1">
                <a:solidFill>
                  <a:srgbClr val="100F0D"/>
                </a:solidFill>
                <a:latin typeface="+mn-ea"/>
              </a:rPr>
              <a:t>일레븐</a:t>
            </a:r>
            <a:r>
              <a:rPr lang="ko-KR" altLang="en-US" dirty="0">
                <a:solidFill>
                  <a:srgbClr val="100F0D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100F0D"/>
                </a:solidFill>
                <a:latin typeface="+mn-ea"/>
              </a:rPr>
              <a:t>– </a:t>
            </a:r>
            <a:r>
              <a:rPr lang="ko-KR" altLang="en-US" dirty="0">
                <a:solidFill>
                  <a:srgbClr val="100F0D"/>
                </a:solidFill>
                <a:latin typeface="+mn-ea"/>
              </a:rPr>
              <a:t>전용 회복 아이템 제작 가능</a:t>
            </a:r>
            <a:r>
              <a:rPr lang="en-US" altLang="ko-KR" dirty="0">
                <a:solidFill>
                  <a:srgbClr val="100F0D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100F0D"/>
                </a:solidFill>
                <a:latin typeface="+mn-ea"/>
              </a:rPr>
              <a:t>팀원의 체력 회복 스킬 보유</a:t>
            </a:r>
            <a:endParaRPr lang="en-US" altLang="ko-KR" dirty="0">
              <a:solidFill>
                <a:srgbClr val="100F0D"/>
              </a:solidFill>
              <a:latin typeface="+mn-ea"/>
            </a:endParaRPr>
          </a:p>
          <a:p>
            <a:pPr>
              <a:lnSpc>
                <a:spcPts val="2953"/>
              </a:lnSpc>
            </a:pPr>
            <a:r>
              <a:rPr lang="ko-KR" altLang="en-US" dirty="0">
                <a:solidFill>
                  <a:srgbClr val="100F0D"/>
                </a:solidFill>
                <a:latin typeface="+mn-ea"/>
              </a:rPr>
              <a:t>마이 </a:t>
            </a:r>
            <a:r>
              <a:rPr lang="en-US" altLang="ko-KR" dirty="0">
                <a:solidFill>
                  <a:srgbClr val="100F0D"/>
                </a:solidFill>
                <a:latin typeface="+mn-ea"/>
              </a:rPr>
              <a:t>– </a:t>
            </a:r>
            <a:r>
              <a:rPr lang="ko-KR" altLang="en-US" dirty="0">
                <a:solidFill>
                  <a:srgbClr val="100F0D"/>
                </a:solidFill>
                <a:latin typeface="+mn-ea"/>
              </a:rPr>
              <a:t>전용 장비 아이템 제작 가능</a:t>
            </a:r>
            <a:r>
              <a:rPr lang="en-US" altLang="ko-KR" dirty="0">
                <a:solidFill>
                  <a:srgbClr val="100F0D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100F0D"/>
                </a:solidFill>
                <a:latin typeface="+mn-ea"/>
              </a:rPr>
              <a:t>팀원 무적</a:t>
            </a:r>
            <a:r>
              <a:rPr lang="en-US" altLang="ko-KR" dirty="0">
                <a:solidFill>
                  <a:srgbClr val="100F0D"/>
                </a:solidFill>
                <a:latin typeface="+mn-ea"/>
              </a:rPr>
              <a:t>/</a:t>
            </a:r>
            <a:r>
              <a:rPr lang="ko-KR" altLang="en-US" dirty="0">
                <a:solidFill>
                  <a:srgbClr val="100F0D"/>
                </a:solidFill>
                <a:latin typeface="+mn-ea"/>
              </a:rPr>
              <a:t>방어 버프 스킬 보유</a:t>
            </a:r>
            <a:endParaRPr lang="en-US" dirty="0">
              <a:solidFill>
                <a:srgbClr val="100F0D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E72D59-9A8D-17F9-CC48-FCEA68641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557" y="482979"/>
            <a:ext cx="8637910" cy="954456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DCA01CA-53E5-09B9-B98B-146718178576}"/>
              </a:ext>
            </a:extLst>
          </p:cNvPr>
          <p:cNvSpPr/>
          <p:nvPr/>
        </p:nvSpPr>
        <p:spPr>
          <a:xfrm>
            <a:off x="191919" y="1257300"/>
            <a:ext cx="8564452" cy="8196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A61CA29-3951-0E09-538A-2406F50BC753}"/>
              </a:ext>
            </a:extLst>
          </p:cNvPr>
          <p:cNvSpPr/>
          <p:nvPr/>
        </p:nvSpPr>
        <p:spPr>
          <a:xfrm>
            <a:off x="267485" y="5700137"/>
            <a:ext cx="8524981" cy="8196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D78F70EA-7BD8-6D0D-BEB0-A5B7CFFC3D79}"/>
              </a:ext>
            </a:extLst>
          </p:cNvPr>
          <p:cNvSpPr/>
          <p:nvPr/>
        </p:nvSpPr>
        <p:spPr>
          <a:xfrm>
            <a:off x="9168063" y="6519742"/>
            <a:ext cx="8763000" cy="535153"/>
          </a:xfrm>
          <a:custGeom>
            <a:avLst/>
            <a:gdLst/>
            <a:ahLst/>
            <a:cxnLst/>
            <a:rect l="l" t="t" r="r" b="b"/>
            <a:pathLst>
              <a:path w="921408" h="140946">
                <a:moveTo>
                  <a:pt x="0" y="0"/>
                </a:moveTo>
                <a:lnTo>
                  <a:pt x="921408" y="0"/>
                </a:lnTo>
                <a:lnTo>
                  <a:pt x="921408" y="140946"/>
                </a:lnTo>
                <a:lnTo>
                  <a:pt x="0" y="140946"/>
                </a:lnTo>
                <a:close/>
              </a:path>
            </a:pathLst>
          </a:custGeom>
          <a:solidFill>
            <a:srgbClr val="19171E"/>
          </a:solidFill>
        </p:spPr>
        <p:txBody>
          <a:bodyPr/>
          <a:lstStyle/>
          <a:p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비 선호되는 서포터</a:t>
            </a: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4448DB88-9DD3-EB1A-CBED-37E8726DA7F2}"/>
              </a:ext>
            </a:extLst>
          </p:cNvPr>
          <p:cNvSpPr txBox="1"/>
          <p:nvPr/>
        </p:nvSpPr>
        <p:spPr>
          <a:xfrm>
            <a:off x="9168063" y="7101409"/>
            <a:ext cx="8965380" cy="22624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53"/>
              </a:lnSpc>
            </a:pPr>
            <a:r>
              <a:rPr lang="ko-KR" altLang="en-US" dirty="0">
                <a:solidFill>
                  <a:srgbClr val="100F0D"/>
                </a:solidFill>
                <a:latin typeface="+mn-ea"/>
              </a:rPr>
              <a:t>현재 서포터의 </a:t>
            </a:r>
            <a:r>
              <a:rPr lang="ko-KR" altLang="en-US" dirty="0" err="1">
                <a:solidFill>
                  <a:srgbClr val="100F0D"/>
                </a:solidFill>
                <a:latin typeface="+mn-ea"/>
              </a:rPr>
              <a:t>픽률은</a:t>
            </a:r>
            <a:r>
              <a:rPr lang="ko-KR" altLang="en-US" dirty="0">
                <a:solidFill>
                  <a:srgbClr val="100F0D"/>
                </a:solidFill>
                <a:latin typeface="+mn-ea"/>
              </a:rPr>
              <a:t> 상기 탱커들 보다 좋은 </a:t>
            </a:r>
            <a:r>
              <a:rPr lang="ko-KR" altLang="en-US" dirty="0" err="1">
                <a:solidFill>
                  <a:srgbClr val="100F0D"/>
                </a:solidFill>
                <a:latin typeface="+mn-ea"/>
              </a:rPr>
              <a:t>서포팅</a:t>
            </a:r>
            <a:r>
              <a:rPr lang="ko-KR" altLang="en-US" dirty="0">
                <a:solidFill>
                  <a:srgbClr val="100F0D"/>
                </a:solidFill>
                <a:latin typeface="+mn-ea"/>
              </a:rPr>
              <a:t> 스킬을 가졌음에도 매우 낮음</a:t>
            </a:r>
            <a:endParaRPr lang="en-US" altLang="ko-KR" dirty="0">
              <a:solidFill>
                <a:srgbClr val="100F0D"/>
              </a:solidFill>
              <a:latin typeface="+mn-ea"/>
            </a:endParaRPr>
          </a:p>
          <a:p>
            <a:pPr>
              <a:lnSpc>
                <a:spcPts val="2953"/>
              </a:lnSpc>
            </a:pPr>
            <a:endParaRPr lang="en-US" altLang="ko-KR" dirty="0">
              <a:solidFill>
                <a:srgbClr val="100F0D"/>
              </a:solidFill>
              <a:latin typeface="+mn-ea"/>
            </a:endParaRPr>
          </a:p>
          <a:p>
            <a:pPr>
              <a:lnSpc>
                <a:spcPts val="2953"/>
              </a:lnSpc>
            </a:pPr>
            <a:r>
              <a:rPr lang="ko-KR" altLang="en-US" dirty="0">
                <a:solidFill>
                  <a:srgbClr val="100F0D"/>
                </a:solidFill>
                <a:latin typeface="+mn-ea"/>
              </a:rPr>
              <a:t>서포터의 생존 능력 부족 등 다양한 이유가 존재하지만 이 중 가장 큰 이유는</a:t>
            </a:r>
            <a:r>
              <a:rPr lang="en-US" altLang="ko-KR" dirty="0">
                <a:solidFill>
                  <a:srgbClr val="100F0D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100F0D"/>
                </a:solidFill>
                <a:latin typeface="+mn-ea"/>
              </a:rPr>
              <a:t>서포터 플레이어가 체감하는 재미의 부족이라고 생각함</a:t>
            </a:r>
            <a:endParaRPr lang="en-US" altLang="ko-KR" dirty="0">
              <a:solidFill>
                <a:srgbClr val="100F0D"/>
              </a:solidFill>
              <a:latin typeface="+mn-ea"/>
            </a:endParaRPr>
          </a:p>
          <a:p>
            <a:pPr>
              <a:lnSpc>
                <a:spcPts val="2953"/>
              </a:lnSpc>
            </a:pPr>
            <a:endParaRPr lang="en-US" altLang="ko-KR" dirty="0">
              <a:solidFill>
                <a:srgbClr val="100F0D"/>
              </a:solidFill>
              <a:latin typeface="+mn-ea"/>
            </a:endParaRPr>
          </a:p>
          <a:p>
            <a:pPr>
              <a:lnSpc>
                <a:spcPts val="2953"/>
              </a:lnSpc>
            </a:pPr>
            <a:r>
              <a:rPr lang="en-US" altLang="ko-KR" dirty="0">
                <a:solidFill>
                  <a:srgbClr val="100F0D"/>
                </a:solidFill>
                <a:latin typeface="+mn-ea"/>
              </a:rPr>
              <a:t>-&gt; </a:t>
            </a:r>
            <a:r>
              <a:rPr lang="ko-KR" altLang="en-US" dirty="0" err="1">
                <a:solidFill>
                  <a:srgbClr val="100F0D"/>
                </a:solidFill>
                <a:latin typeface="+mn-ea"/>
              </a:rPr>
              <a:t>서포팅</a:t>
            </a:r>
            <a:r>
              <a:rPr lang="ko-KR" altLang="en-US" dirty="0">
                <a:solidFill>
                  <a:srgbClr val="100F0D"/>
                </a:solidFill>
                <a:latin typeface="+mn-ea"/>
              </a:rPr>
              <a:t> 스킬의 효율과 개수보다 팀원과 본인이 체감되는</a:t>
            </a:r>
            <a:r>
              <a:rPr lang="en-US" altLang="ko-KR" dirty="0">
                <a:solidFill>
                  <a:srgbClr val="100F0D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rgbClr val="100F0D"/>
                </a:solidFill>
                <a:latin typeface="+mn-ea"/>
              </a:rPr>
              <a:t>서포팅</a:t>
            </a:r>
            <a:r>
              <a:rPr lang="ko-KR" altLang="en-US" dirty="0">
                <a:solidFill>
                  <a:srgbClr val="100F0D"/>
                </a:solidFill>
                <a:latin typeface="+mn-ea"/>
              </a:rPr>
              <a:t> 스킬의 설계가 필요</a:t>
            </a:r>
            <a:endParaRPr lang="en-US" altLang="ko-KR" dirty="0">
              <a:solidFill>
                <a:srgbClr val="100F0D"/>
              </a:solidFill>
              <a:latin typeface="+mn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D0C0EAC-1B48-883B-10FD-01995673F82D}"/>
              </a:ext>
            </a:extLst>
          </p:cNvPr>
          <p:cNvGrpSpPr/>
          <p:nvPr/>
        </p:nvGrpSpPr>
        <p:grpSpPr>
          <a:xfrm>
            <a:off x="8941932" y="4400415"/>
            <a:ext cx="8860328" cy="1486170"/>
            <a:chOff x="8941932" y="4063719"/>
            <a:chExt cx="8860328" cy="148617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8E3BE3E-A2F5-0FB7-4D74-808DED765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41932" y="4063719"/>
              <a:ext cx="8710863" cy="757466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CC0B82E-8C56-E892-9B80-E665DBE3B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24686" y="4821185"/>
              <a:ext cx="8777574" cy="7287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3271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40133" y="-190500"/>
            <a:ext cx="11442267" cy="1452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12672"/>
              </a:lnSpc>
              <a:spcBef>
                <a:spcPct val="0"/>
              </a:spcBef>
            </a:pPr>
            <a:r>
              <a:rPr lang="en-US" sz="6000" dirty="0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02. </a:t>
            </a:r>
            <a:r>
              <a:rPr lang="ko-KR" altLang="en-US" sz="6000" dirty="0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기획 의도</a:t>
            </a:r>
            <a:endParaRPr lang="en-US" sz="6000" dirty="0">
              <a:solidFill>
                <a:srgbClr val="19171E"/>
              </a:solidFill>
              <a:latin typeface="210 아일랜드" panose="020B0600000101010101" charset="-127"/>
              <a:ea typeface="210 아일랜드" panose="020B0600000101010101" charset="-12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521355" y="4875923"/>
            <a:ext cx="7899315" cy="496177"/>
          </a:xfrm>
          <a:custGeom>
            <a:avLst/>
            <a:gdLst/>
            <a:ahLst/>
            <a:cxnLst/>
            <a:rect l="l" t="t" r="r" b="b"/>
            <a:pathLst>
              <a:path w="921408" h="140946">
                <a:moveTo>
                  <a:pt x="0" y="0"/>
                </a:moveTo>
                <a:lnTo>
                  <a:pt x="921408" y="0"/>
                </a:lnTo>
                <a:lnTo>
                  <a:pt x="921408" y="140946"/>
                </a:lnTo>
                <a:lnTo>
                  <a:pt x="0" y="140946"/>
                </a:lnTo>
                <a:close/>
              </a:path>
            </a:pathLst>
          </a:custGeom>
          <a:solidFill>
            <a:srgbClr val="19171E"/>
          </a:solidFill>
        </p:spPr>
        <p:txBody>
          <a:bodyPr/>
          <a:lstStyle/>
          <a:p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대표적인 특징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1355" y="5456732"/>
            <a:ext cx="7899327" cy="4589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53"/>
              </a:lnSpc>
            </a:pPr>
            <a:r>
              <a:rPr lang="ko-KR" altLang="en-US" sz="2400" dirty="0">
                <a:solidFill>
                  <a:srgbClr val="100F0D"/>
                </a:solidFill>
                <a:latin typeface="+mn-ea"/>
              </a:rPr>
              <a:t>다양한 방식의 팀원 보조</a:t>
            </a:r>
            <a:endParaRPr lang="en-US" altLang="ko-KR" sz="2400" dirty="0">
              <a:solidFill>
                <a:srgbClr val="100F0D"/>
              </a:solidFill>
              <a:latin typeface="+mn-ea"/>
            </a:endParaRPr>
          </a:p>
          <a:p>
            <a:pPr marL="285750" indent="-285750">
              <a:lnSpc>
                <a:spcPts val="2953"/>
              </a:lnSpc>
              <a:buFontTx/>
              <a:buChar char="-"/>
            </a:pPr>
            <a:r>
              <a:rPr lang="ko-KR" altLang="en-US" dirty="0" err="1">
                <a:solidFill>
                  <a:srgbClr val="100F0D"/>
                </a:solidFill>
                <a:latin typeface="+mn-ea"/>
              </a:rPr>
              <a:t>실드</a:t>
            </a:r>
            <a:r>
              <a:rPr lang="ko-KR" altLang="en-US" dirty="0">
                <a:solidFill>
                  <a:srgbClr val="100F0D"/>
                </a:solidFill>
                <a:latin typeface="+mn-ea"/>
              </a:rPr>
              <a:t> 스킬</a:t>
            </a:r>
            <a:r>
              <a:rPr lang="en-US" altLang="ko-KR" dirty="0">
                <a:solidFill>
                  <a:srgbClr val="100F0D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rgbClr val="100F0D"/>
                </a:solidFill>
                <a:latin typeface="+mn-ea"/>
              </a:rPr>
              <a:t> 버프 스킬</a:t>
            </a:r>
            <a:r>
              <a:rPr lang="en-US" altLang="ko-KR" dirty="0">
                <a:solidFill>
                  <a:srgbClr val="100F0D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100F0D"/>
                </a:solidFill>
                <a:latin typeface="+mn-ea"/>
              </a:rPr>
              <a:t>전용 아이템 등 다양한 방법으로 팀원을 보조</a:t>
            </a:r>
            <a:endParaRPr lang="en-US" altLang="ko-KR" dirty="0">
              <a:solidFill>
                <a:srgbClr val="100F0D"/>
              </a:solidFill>
              <a:latin typeface="+mn-ea"/>
            </a:endParaRPr>
          </a:p>
          <a:p>
            <a:pPr marL="285750" indent="-285750">
              <a:lnSpc>
                <a:spcPts val="2953"/>
              </a:lnSpc>
              <a:buFontTx/>
              <a:buChar char="-"/>
            </a:pPr>
            <a:r>
              <a:rPr lang="ko-KR" altLang="en-US" dirty="0" err="1">
                <a:solidFill>
                  <a:srgbClr val="100F0D"/>
                </a:solidFill>
                <a:latin typeface="+mn-ea"/>
              </a:rPr>
              <a:t>디버프와</a:t>
            </a:r>
            <a:r>
              <a:rPr lang="ko-KR" altLang="en-US" dirty="0">
                <a:solidFill>
                  <a:srgbClr val="100F0D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100F0D"/>
                </a:solidFill>
                <a:latin typeface="+mn-ea"/>
              </a:rPr>
              <a:t>CC </a:t>
            </a:r>
            <a:r>
              <a:rPr lang="ko-KR" altLang="en-US" dirty="0">
                <a:solidFill>
                  <a:srgbClr val="100F0D"/>
                </a:solidFill>
                <a:latin typeface="+mn-ea"/>
              </a:rPr>
              <a:t>스킬을 보유하여 팀원에게 접근하는 적을 방해</a:t>
            </a:r>
            <a:endParaRPr lang="en-US" altLang="ko-KR" dirty="0">
              <a:solidFill>
                <a:srgbClr val="100F0D"/>
              </a:solidFill>
              <a:latin typeface="+mn-ea"/>
            </a:endParaRPr>
          </a:p>
          <a:p>
            <a:pPr marL="285750" indent="-285750">
              <a:lnSpc>
                <a:spcPts val="2953"/>
              </a:lnSpc>
              <a:buFontTx/>
              <a:buChar char="-"/>
            </a:pPr>
            <a:endParaRPr lang="en-US" altLang="ko-KR" dirty="0">
              <a:solidFill>
                <a:srgbClr val="100F0D"/>
              </a:solidFill>
              <a:latin typeface="+mn-ea"/>
            </a:endParaRPr>
          </a:p>
          <a:p>
            <a:pPr>
              <a:lnSpc>
                <a:spcPts val="2953"/>
              </a:lnSpc>
            </a:pPr>
            <a:r>
              <a:rPr lang="ko-KR" altLang="en-US" sz="2400" dirty="0">
                <a:solidFill>
                  <a:srgbClr val="100F0D"/>
                </a:solidFill>
                <a:latin typeface="+mn-ea"/>
              </a:rPr>
              <a:t>타겟팅 스킬</a:t>
            </a:r>
            <a:endParaRPr lang="en-US" altLang="ko-KR" sz="2400" dirty="0">
              <a:solidFill>
                <a:srgbClr val="100F0D"/>
              </a:solidFill>
              <a:latin typeface="+mn-ea"/>
            </a:endParaRPr>
          </a:p>
          <a:p>
            <a:pPr marL="285750" indent="-285750">
              <a:lnSpc>
                <a:spcPts val="2953"/>
              </a:lnSpc>
              <a:buFontTx/>
              <a:buChar char="-"/>
            </a:pPr>
            <a:r>
              <a:rPr lang="ko-KR" altLang="en-US" dirty="0">
                <a:solidFill>
                  <a:srgbClr val="100F0D"/>
                </a:solidFill>
                <a:latin typeface="+mn-ea"/>
              </a:rPr>
              <a:t>타겟팅 스킬은 캐릭터의 난이도를 낮추는 요소</a:t>
            </a:r>
            <a:endParaRPr lang="en-US" altLang="ko-KR" dirty="0">
              <a:solidFill>
                <a:srgbClr val="100F0D"/>
              </a:solidFill>
              <a:latin typeface="+mn-ea"/>
            </a:endParaRPr>
          </a:p>
          <a:p>
            <a:pPr marL="285750" indent="-285750">
              <a:lnSpc>
                <a:spcPts val="2953"/>
              </a:lnSpc>
              <a:buFontTx/>
              <a:buChar char="-"/>
            </a:pPr>
            <a:r>
              <a:rPr lang="ko-KR" altLang="en-US" dirty="0">
                <a:solidFill>
                  <a:srgbClr val="100F0D"/>
                </a:solidFill>
                <a:latin typeface="+mn-ea"/>
              </a:rPr>
              <a:t>쉬운 난이도로 실력이 부족한 플레이어나 가볍게 플레이하는 플레이어에게 매력적인 선택지</a:t>
            </a:r>
            <a:endParaRPr lang="en-US" altLang="ko-KR" dirty="0">
              <a:solidFill>
                <a:srgbClr val="100F0D"/>
              </a:solidFill>
              <a:latin typeface="+mn-ea"/>
            </a:endParaRPr>
          </a:p>
          <a:p>
            <a:pPr marL="285750" indent="-285750">
              <a:lnSpc>
                <a:spcPts val="2953"/>
              </a:lnSpc>
              <a:buFontTx/>
              <a:buChar char="-"/>
            </a:pPr>
            <a:endParaRPr lang="en-US" altLang="ko-KR" dirty="0">
              <a:solidFill>
                <a:srgbClr val="100F0D"/>
              </a:solidFill>
              <a:latin typeface="+mn-ea"/>
            </a:endParaRPr>
          </a:p>
          <a:p>
            <a:pPr>
              <a:lnSpc>
                <a:spcPts val="2953"/>
              </a:lnSpc>
            </a:pPr>
            <a:r>
              <a:rPr lang="ko-KR" altLang="en-US" sz="2400" dirty="0">
                <a:solidFill>
                  <a:srgbClr val="100F0D"/>
                </a:solidFill>
                <a:latin typeface="+mn-ea"/>
              </a:rPr>
              <a:t>단순한 연계</a:t>
            </a:r>
            <a:endParaRPr lang="en-US" altLang="ko-KR" sz="2400" dirty="0">
              <a:solidFill>
                <a:srgbClr val="100F0D"/>
              </a:solidFill>
              <a:latin typeface="+mn-ea"/>
            </a:endParaRPr>
          </a:p>
          <a:p>
            <a:pPr marL="285750" indent="-285750">
              <a:lnSpc>
                <a:spcPts val="2953"/>
              </a:lnSpc>
              <a:buFontTx/>
              <a:buChar char="-"/>
            </a:pPr>
            <a:r>
              <a:rPr lang="ko-KR" altLang="en-US" dirty="0">
                <a:solidFill>
                  <a:srgbClr val="100F0D"/>
                </a:solidFill>
                <a:latin typeface="+mn-ea"/>
              </a:rPr>
              <a:t>스킬 사용 </a:t>
            </a:r>
            <a:r>
              <a:rPr lang="en-US" altLang="ko-KR" dirty="0">
                <a:solidFill>
                  <a:srgbClr val="100F0D"/>
                </a:solidFill>
                <a:latin typeface="+mn-ea"/>
              </a:rPr>
              <a:t>-&gt; </a:t>
            </a:r>
            <a:r>
              <a:rPr lang="ko-KR" altLang="en-US" dirty="0">
                <a:solidFill>
                  <a:srgbClr val="100F0D"/>
                </a:solidFill>
                <a:latin typeface="+mn-ea"/>
              </a:rPr>
              <a:t>기본 공격 </a:t>
            </a:r>
            <a:r>
              <a:rPr lang="en-US" altLang="ko-KR" dirty="0">
                <a:solidFill>
                  <a:srgbClr val="100F0D"/>
                </a:solidFill>
                <a:latin typeface="+mn-ea"/>
              </a:rPr>
              <a:t>-&gt; </a:t>
            </a:r>
            <a:r>
              <a:rPr lang="ko-KR" altLang="en-US" dirty="0">
                <a:solidFill>
                  <a:srgbClr val="100F0D"/>
                </a:solidFill>
                <a:latin typeface="+mn-ea"/>
              </a:rPr>
              <a:t>스킬 사용으로 이어지는 단순한 방식의 연계로 난이도는 높이지 않으면서 플레이어에게 교전 시 다양한 선택지를 제공</a:t>
            </a:r>
            <a:endParaRPr lang="en-US" altLang="ko-KR" dirty="0">
              <a:solidFill>
                <a:srgbClr val="100F0D"/>
              </a:solidFill>
              <a:latin typeface="+mn-ea"/>
            </a:endParaRPr>
          </a:p>
        </p:txBody>
      </p:sp>
      <p:sp>
        <p:nvSpPr>
          <p:cNvPr id="3" name="Freeform 14">
            <a:extLst>
              <a:ext uri="{FF2B5EF4-FFF2-40B4-BE49-F238E27FC236}">
                <a16:creationId xmlns:a16="http://schemas.microsoft.com/office/drawing/2014/main" id="{47BCE38B-2C98-0234-048A-B99B98C6CE92}"/>
              </a:ext>
            </a:extLst>
          </p:cNvPr>
          <p:cNvSpPr/>
          <p:nvPr/>
        </p:nvSpPr>
        <p:spPr>
          <a:xfrm>
            <a:off x="521355" y="1754010"/>
            <a:ext cx="7899328" cy="535153"/>
          </a:xfrm>
          <a:custGeom>
            <a:avLst/>
            <a:gdLst/>
            <a:ahLst/>
            <a:cxnLst/>
            <a:rect l="l" t="t" r="r" b="b"/>
            <a:pathLst>
              <a:path w="2024330" h="140946">
                <a:moveTo>
                  <a:pt x="0" y="0"/>
                </a:moveTo>
                <a:lnTo>
                  <a:pt x="2024330" y="0"/>
                </a:lnTo>
                <a:lnTo>
                  <a:pt x="2024330" y="140946"/>
                </a:lnTo>
                <a:lnTo>
                  <a:pt x="0" y="140946"/>
                </a:lnTo>
                <a:close/>
              </a:path>
            </a:pathLst>
          </a:custGeom>
          <a:solidFill>
            <a:srgbClr val="19171E"/>
          </a:solidFill>
        </p:spPr>
        <p:txBody>
          <a:bodyPr/>
          <a:lstStyle/>
          <a:p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포지셔닝 의도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1ED95B6C-A82C-10AF-53CB-D7BCDBAE135E}"/>
              </a:ext>
            </a:extLst>
          </p:cNvPr>
          <p:cNvSpPr txBox="1"/>
          <p:nvPr/>
        </p:nvSpPr>
        <p:spPr>
          <a:xfrm>
            <a:off x="521355" y="2334819"/>
            <a:ext cx="7899328" cy="2409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25069" lvl="1" indent="-212535">
              <a:lnSpc>
                <a:spcPts val="2953"/>
              </a:lnSpc>
              <a:buFont typeface="Arial"/>
              <a:buChar char="•"/>
            </a:pPr>
            <a:r>
              <a:rPr lang="ko-KR" altLang="en-US" dirty="0">
                <a:solidFill>
                  <a:srgbClr val="100F0D"/>
                </a:solidFill>
                <a:latin typeface="+mn-ea"/>
              </a:rPr>
              <a:t>솔로 모드의 존재로 대다수의</a:t>
            </a:r>
            <a:r>
              <a:rPr lang="en-US" dirty="0">
                <a:solidFill>
                  <a:srgbClr val="100F0D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100F0D"/>
                </a:solidFill>
                <a:latin typeface="+mn-ea"/>
              </a:rPr>
              <a:t>실험체는</a:t>
            </a:r>
            <a:r>
              <a:rPr lang="en-US" dirty="0">
                <a:solidFill>
                  <a:srgbClr val="100F0D"/>
                </a:solidFill>
                <a:latin typeface="+mn-ea"/>
              </a:rPr>
              <a:t> 딜</a:t>
            </a:r>
            <a:r>
              <a:rPr lang="ko-KR" altLang="en-US" dirty="0">
                <a:solidFill>
                  <a:srgbClr val="100F0D"/>
                </a:solidFill>
                <a:latin typeface="+mn-ea"/>
              </a:rPr>
              <a:t>링</a:t>
            </a:r>
            <a:r>
              <a:rPr lang="en-US" dirty="0">
                <a:solidFill>
                  <a:srgbClr val="100F0D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100F0D"/>
                </a:solidFill>
                <a:latin typeface="+mn-ea"/>
              </a:rPr>
              <a:t>능력</a:t>
            </a:r>
            <a:r>
              <a:rPr lang="ko-KR" altLang="en-US" dirty="0">
                <a:solidFill>
                  <a:srgbClr val="100F0D"/>
                </a:solidFill>
                <a:latin typeface="+mn-ea"/>
              </a:rPr>
              <a:t>을</a:t>
            </a:r>
            <a:r>
              <a:rPr lang="en-US" dirty="0">
                <a:solidFill>
                  <a:srgbClr val="100F0D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100F0D"/>
                </a:solidFill>
                <a:latin typeface="+mn-ea"/>
              </a:rPr>
              <a:t>보유</a:t>
            </a:r>
            <a:endParaRPr lang="en-US" altLang="ko-KR" dirty="0">
              <a:solidFill>
                <a:srgbClr val="100F0D"/>
              </a:solidFill>
              <a:latin typeface="+mn-ea"/>
            </a:endParaRPr>
          </a:p>
          <a:p>
            <a:pPr marL="212534" lvl="1">
              <a:lnSpc>
                <a:spcPts val="2953"/>
              </a:lnSpc>
              <a:spcAft>
                <a:spcPts val="2000"/>
              </a:spcAft>
            </a:pPr>
            <a:r>
              <a:rPr lang="en-US" altLang="ko-KR" dirty="0">
                <a:solidFill>
                  <a:srgbClr val="100F0D"/>
                </a:solidFill>
                <a:latin typeface="+mn-ea"/>
              </a:rPr>
              <a:t>-&gt;</a:t>
            </a:r>
            <a:r>
              <a:rPr lang="ko-KR" altLang="en-US" dirty="0">
                <a:solidFill>
                  <a:srgbClr val="100F0D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100F0D"/>
                </a:solidFill>
                <a:latin typeface="+mn-ea"/>
              </a:rPr>
              <a:t>현재</a:t>
            </a:r>
            <a:r>
              <a:rPr lang="en-US" dirty="0">
                <a:solidFill>
                  <a:srgbClr val="100F0D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100F0D"/>
                </a:solidFill>
                <a:latin typeface="+mn-ea"/>
              </a:rPr>
              <a:t>실험체</a:t>
            </a:r>
            <a:r>
              <a:rPr lang="en-US" dirty="0">
                <a:solidFill>
                  <a:srgbClr val="100F0D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100F0D"/>
                </a:solidFill>
                <a:latin typeface="+mn-ea"/>
              </a:rPr>
              <a:t>대부분이</a:t>
            </a:r>
            <a:r>
              <a:rPr lang="en-US" dirty="0">
                <a:solidFill>
                  <a:srgbClr val="100F0D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100F0D"/>
                </a:solidFill>
                <a:latin typeface="+mn-ea"/>
              </a:rPr>
              <a:t>딜러의</a:t>
            </a:r>
            <a:r>
              <a:rPr lang="en-US" dirty="0">
                <a:solidFill>
                  <a:srgbClr val="100F0D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100F0D"/>
                </a:solidFill>
                <a:latin typeface="+mn-ea"/>
              </a:rPr>
              <a:t>역할을</a:t>
            </a:r>
            <a:r>
              <a:rPr lang="en-US" dirty="0">
                <a:solidFill>
                  <a:srgbClr val="100F0D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100F0D"/>
                </a:solidFill>
                <a:latin typeface="+mn-ea"/>
              </a:rPr>
              <a:t>수행</a:t>
            </a:r>
            <a:endParaRPr lang="en-US" dirty="0">
              <a:solidFill>
                <a:srgbClr val="100F0D"/>
              </a:solidFill>
              <a:latin typeface="+mn-ea"/>
            </a:endParaRPr>
          </a:p>
          <a:p>
            <a:pPr marL="425069" lvl="1" indent="-212535">
              <a:lnSpc>
                <a:spcPts val="2953"/>
              </a:lnSpc>
              <a:spcAft>
                <a:spcPts val="2000"/>
              </a:spcAft>
              <a:buFont typeface="Arial"/>
              <a:buChar char="•"/>
            </a:pPr>
            <a:r>
              <a:rPr lang="ko-KR" altLang="en-US" dirty="0">
                <a:solidFill>
                  <a:srgbClr val="100F0D"/>
                </a:solidFill>
                <a:latin typeface="+mn-ea"/>
              </a:rPr>
              <a:t>현재 탱커는 </a:t>
            </a:r>
            <a:r>
              <a:rPr lang="en-US" dirty="0" err="1">
                <a:solidFill>
                  <a:srgbClr val="100F0D"/>
                </a:solidFill>
                <a:latin typeface="+mn-ea"/>
              </a:rPr>
              <a:t>진영</a:t>
            </a:r>
            <a:r>
              <a:rPr lang="en-US" dirty="0">
                <a:solidFill>
                  <a:srgbClr val="100F0D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100F0D"/>
                </a:solidFill>
                <a:latin typeface="+mn-ea"/>
              </a:rPr>
              <a:t>붕</a:t>
            </a:r>
            <a:r>
              <a:rPr lang="en-US" dirty="0">
                <a:solidFill>
                  <a:srgbClr val="100F0D"/>
                </a:solidFill>
                <a:latin typeface="+mn-ea"/>
              </a:rPr>
              <a:t>괴</a:t>
            </a:r>
            <a:r>
              <a:rPr lang="ko-KR" altLang="en-US" dirty="0">
                <a:solidFill>
                  <a:srgbClr val="100F0D"/>
                </a:solidFill>
                <a:latin typeface="+mn-ea"/>
              </a:rPr>
              <a:t>와</a:t>
            </a:r>
            <a:r>
              <a:rPr lang="en-US" dirty="0">
                <a:solidFill>
                  <a:srgbClr val="100F0D"/>
                </a:solidFill>
                <a:latin typeface="+mn-ea"/>
              </a:rPr>
              <a:t> 적 </a:t>
            </a:r>
            <a:r>
              <a:rPr lang="en-US" dirty="0" err="1">
                <a:solidFill>
                  <a:srgbClr val="100F0D"/>
                </a:solidFill>
                <a:latin typeface="+mn-ea"/>
              </a:rPr>
              <a:t>방해</a:t>
            </a:r>
            <a:r>
              <a:rPr lang="en-US" dirty="0">
                <a:solidFill>
                  <a:srgbClr val="100F0D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100F0D"/>
                </a:solidFill>
                <a:latin typeface="+mn-ea"/>
              </a:rPr>
              <a:t>및 처치</a:t>
            </a:r>
            <a:r>
              <a:rPr lang="en-US" dirty="0">
                <a:solidFill>
                  <a:srgbClr val="100F0D"/>
                </a:solidFill>
                <a:latin typeface="+mn-ea"/>
              </a:rPr>
              <a:t>에 </a:t>
            </a:r>
            <a:r>
              <a:rPr lang="en-US" dirty="0" err="1">
                <a:solidFill>
                  <a:srgbClr val="100F0D"/>
                </a:solidFill>
                <a:latin typeface="+mn-ea"/>
              </a:rPr>
              <a:t>초점을</a:t>
            </a:r>
            <a:r>
              <a:rPr lang="en-US" dirty="0">
                <a:solidFill>
                  <a:srgbClr val="100F0D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100F0D"/>
                </a:solidFill>
                <a:latin typeface="+mn-ea"/>
              </a:rPr>
              <a:t>맞춘</a:t>
            </a:r>
            <a:r>
              <a:rPr lang="en-US" dirty="0">
                <a:solidFill>
                  <a:srgbClr val="100F0D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100F0D"/>
                </a:solidFill>
                <a:latin typeface="+mn-ea"/>
              </a:rPr>
              <a:t>플레이 지향</a:t>
            </a:r>
            <a:endParaRPr lang="en-US" dirty="0">
              <a:solidFill>
                <a:srgbClr val="100F0D"/>
              </a:solidFill>
              <a:latin typeface="+mn-ea"/>
            </a:endParaRPr>
          </a:p>
          <a:p>
            <a:pPr marL="425069" lvl="1" indent="-212535">
              <a:lnSpc>
                <a:spcPts val="2953"/>
              </a:lnSpc>
              <a:buFont typeface="Arial"/>
              <a:buChar char="•"/>
            </a:pPr>
            <a:r>
              <a:rPr lang="ko-KR" altLang="en-US" dirty="0">
                <a:solidFill>
                  <a:srgbClr val="100F0D"/>
                </a:solidFill>
                <a:latin typeface="+mn-ea"/>
              </a:rPr>
              <a:t>아군의 옆에서 아군을 보조하는 역할</a:t>
            </a:r>
            <a:r>
              <a:rPr lang="en-US" dirty="0">
                <a:solidFill>
                  <a:srgbClr val="100F0D"/>
                </a:solidFill>
                <a:latin typeface="+mn-ea"/>
              </a:rPr>
              <a:t>의 </a:t>
            </a:r>
            <a:r>
              <a:rPr lang="ko-KR" altLang="en-US" dirty="0">
                <a:solidFill>
                  <a:srgbClr val="100F0D"/>
                </a:solidFill>
                <a:latin typeface="+mn-ea"/>
              </a:rPr>
              <a:t>서포터 </a:t>
            </a:r>
            <a:r>
              <a:rPr lang="en-US" dirty="0" err="1">
                <a:solidFill>
                  <a:srgbClr val="100F0D"/>
                </a:solidFill>
                <a:latin typeface="+mn-ea"/>
              </a:rPr>
              <a:t>실험체가</a:t>
            </a:r>
            <a:r>
              <a:rPr lang="en-US" dirty="0">
                <a:solidFill>
                  <a:srgbClr val="100F0D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100F0D"/>
                </a:solidFill>
                <a:latin typeface="+mn-ea"/>
              </a:rPr>
              <a:t>출시되면</a:t>
            </a:r>
            <a:r>
              <a:rPr lang="en-US" dirty="0">
                <a:solidFill>
                  <a:srgbClr val="100F0D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100F0D"/>
                </a:solidFill>
                <a:latin typeface="+mn-ea"/>
              </a:rPr>
              <a:t>남을 돕는 것을 선호하는 플레이어들에게 </a:t>
            </a:r>
            <a:r>
              <a:rPr lang="en-US" dirty="0" err="1">
                <a:solidFill>
                  <a:srgbClr val="100F0D"/>
                </a:solidFill>
                <a:latin typeface="+mn-ea"/>
              </a:rPr>
              <a:t>매력적</a:t>
            </a:r>
            <a:r>
              <a:rPr lang="ko-KR" altLang="en-US" dirty="0">
                <a:solidFill>
                  <a:srgbClr val="100F0D"/>
                </a:solidFill>
                <a:latin typeface="+mn-ea"/>
              </a:rPr>
              <a:t>으로 느껴질 것</a:t>
            </a:r>
            <a:endParaRPr lang="en-US" dirty="0">
              <a:solidFill>
                <a:srgbClr val="100F0D"/>
              </a:solidFill>
              <a:latin typeface="+mn-ea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985EFE83-AED9-EAB8-4206-711D73DDF6D1}"/>
              </a:ext>
            </a:extLst>
          </p:cNvPr>
          <p:cNvSpPr/>
          <p:nvPr/>
        </p:nvSpPr>
        <p:spPr>
          <a:xfrm>
            <a:off x="8896337" y="4586383"/>
            <a:ext cx="1676981" cy="1114234"/>
          </a:xfrm>
          <a:prstGeom prst="rightArrow">
            <a:avLst>
              <a:gd name="adj1" fmla="val 27032"/>
              <a:gd name="adj2" fmla="val 61696"/>
            </a:avLst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9171E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C9FA378-ED97-A062-F2CC-FC7578FF7F11}"/>
              </a:ext>
            </a:extLst>
          </p:cNvPr>
          <p:cNvGrpSpPr/>
          <p:nvPr/>
        </p:nvGrpSpPr>
        <p:grpSpPr>
          <a:xfrm>
            <a:off x="10760257" y="2467279"/>
            <a:ext cx="7010399" cy="5978905"/>
            <a:chOff x="10820401" y="2334819"/>
            <a:chExt cx="7010399" cy="5978905"/>
          </a:xfrm>
        </p:grpSpPr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692BCC70-4FE4-8C50-6F23-F4DAA7AA05DA}"/>
                </a:ext>
              </a:extLst>
            </p:cNvPr>
            <p:cNvSpPr/>
            <p:nvPr/>
          </p:nvSpPr>
          <p:spPr>
            <a:xfrm>
              <a:off x="10820401" y="2334819"/>
              <a:ext cx="6946244" cy="535153"/>
            </a:xfrm>
            <a:custGeom>
              <a:avLst/>
              <a:gdLst/>
              <a:ahLst/>
              <a:cxnLst/>
              <a:rect l="l" t="t" r="r" b="b"/>
              <a:pathLst>
                <a:path w="2024330" h="140946">
                  <a:moveTo>
                    <a:pt x="0" y="0"/>
                  </a:moveTo>
                  <a:lnTo>
                    <a:pt x="2024330" y="0"/>
                  </a:lnTo>
                  <a:lnTo>
                    <a:pt x="2024330" y="140946"/>
                  </a:lnTo>
                  <a:lnTo>
                    <a:pt x="0" y="140946"/>
                  </a:lnTo>
                  <a:close/>
                </a:path>
              </a:pathLst>
            </a:custGeom>
            <a:solidFill>
              <a:srgbClr val="19171E"/>
            </a:solidFill>
          </p:spPr>
          <p:txBody>
            <a:bodyPr/>
            <a:lstStyle/>
            <a:p>
              <a:pPr algn="ctr"/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</a:rPr>
                <a:t>캐릭터 포지션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13" name="TextBox 16">
              <a:extLst>
                <a:ext uri="{FF2B5EF4-FFF2-40B4-BE49-F238E27FC236}">
                  <a16:creationId xmlns:a16="http://schemas.microsoft.com/office/drawing/2014/main" id="{E1169BDA-A079-26AC-FF95-56FCA2ECF025}"/>
                </a:ext>
              </a:extLst>
            </p:cNvPr>
            <p:cNvSpPr txBox="1"/>
            <p:nvPr/>
          </p:nvSpPr>
          <p:spPr>
            <a:xfrm>
              <a:off x="10820401" y="3211045"/>
              <a:ext cx="7010399" cy="51026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726884" lvl="1" indent="-514350">
                <a:lnSpc>
                  <a:spcPts val="2953"/>
                </a:lnSpc>
                <a:spcBef>
                  <a:spcPts val="2000"/>
                </a:spcBef>
                <a:spcAft>
                  <a:spcPts val="1000"/>
                </a:spcAft>
                <a:buAutoNum type="arabicPeriod"/>
              </a:pPr>
              <a:r>
                <a:rPr lang="ko-KR" altLang="en-US" sz="3200" dirty="0">
                  <a:solidFill>
                    <a:srgbClr val="100F0D"/>
                  </a:solidFill>
                  <a:latin typeface="+mn-ea"/>
                </a:rPr>
                <a:t>서포터</a:t>
              </a:r>
              <a:endParaRPr lang="en-US" altLang="ko-KR" sz="3200" dirty="0">
                <a:solidFill>
                  <a:srgbClr val="100F0D"/>
                </a:solidFill>
                <a:latin typeface="+mn-ea"/>
              </a:endParaRPr>
            </a:p>
            <a:p>
              <a:pPr marL="645750" lvl="2" indent="-285750">
                <a:lnSpc>
                  <a:spcPts val="2953"/>
                </a:lnSpc>
                <a:buFontTx/>
                <a:buChar char="-"/>
              </a:pPr>
              <a:r>
                <a:rPr lang="ko-KR" altLang="en-US" dirty="0">
                  <a:solidFill>
                    <a:srgbClr val="100F0D"/>
                  </a:solidFill>
                  <a:latin typeface="+mn-ea"/>
                </a:rPr>
                <a:t>부족한 데미지를 가지지만</a:t>
              </a:r>
              <a:r>
                <a:rPr lang="en-US" altLang="ko-KR" dirty="0">
                  <a:solidFill>
                    <a:srgbClr val="100F0D"/>
                  </a:solidFill>
                  <a:latin typeface="+mn-ea"/>
                </a:rPr>
                <a:t> </a:t>
              </a:r>
              <a:r>
                <a:rPr lang="ko-KR" altLang="en-US" dirty="0">
                  <a:solidFill>
                    <a:srgbClr val="5F4B8B"/>
                  </a:solidFill>
                  <a:latin typeface="+mn-ea"/>
                </a:rPr>
                <a:t>팀원을 보조</a:t>
              </a:r>
              <a:r>
                <a:rPr lang="ko-KR" altLang="en-US" dirty="0">
                  <a:latin typeface="+mn-ea"/>
                </a:rPr>
                <a:t>하여</a:t>
              </a:r>
              <a:r>
                <a:rPr lang="ko-KR" altLang="en-US" dirty="0">
                  <a:solidFill>
                    <a:srgbClr val="7030A0"/>
                  </a:solidFill>
                  <a:latin typeface="+mn-ea"/>
                </a:rPr>
                <a:t> </a:t>
              </a:r>
              <a:r>
                <a:rPr lang="ko-KR" altLang="en-US" dirty="0">
                  <a:solidFill>
                    <a:srgbClr val="5F4B8B"/>
                  </a:solidFill>
                  <a:latin typeface="+mn-ea"/>
                </a:rPr>
                <a:t>딜러의 교전 능력 상승</a:t>
              </a:r>
              <a:r>
                <a:rPr lang="ko-KR" altLang="en-US" dirty="0">
                  <a:solidFill>
                    <a:srgbClr val="100F0D"/>
                  </a:solidFill>
                  <a:latin typeface="+mn-ea"/>
                </a:rPr>
                <a:t>으로 교전의 승리를 노릴 수 있다</a:t>
              </a:r>
              <a:r>
                <a:rPr lang="en-US" altLang="ko-KR" dirty="0">
                  <a:solidFill>
                    <a:srgbClr val="100F0D"/>
                  </a:solidFill>
                  <a:latin typeface="+mn-ea"/>
                </a:rPr>
                <a:t>.</a:t>
              </a:r>
            </a:p>
            <a:p>
              <a:pPr marL="645750" lvl="2" indent="-285750">
                <a:lnSpc>
                  <a:spcPts val="2953"/>
                </a:lnSpc>
                <a:buFontTx/>
                <a:buChar char="-"/>
              </a:pPr>
              <a:r>
                <a:rPr lang="en-US" altLang="ko-KR" dirty="0">
                  <a:solidFill>
                    <a:srgbClr val="100F0D"/>
                  </a:solidFill>
                  <a:latin typeface="+mn-ea"/>
                </a:rPr>
                <a:t>1</a:t>
              </a:r>
              <a:r>
                <a:rPr lang="ko-KR" altLang="en-US" dirty="0">
                  <a:solidFill>
                    <a:srgbClr val="100F0D"/>
                  </a:solidFill>
                  <a:latin typeface="+mn-ea"/>
                </a:rPr>
                <a:t>인 교전 능력을 최소화하여 </a:t>
              </a:r>
              <a:r>
                <a:rPr lang="ko-KR" altLang="en-US" dirty="0">
                  <a:solidFill>
                    <a:srgbClr val="5F4B8B"/>
                  </a:solidFill>
                  <a:latin typeface="+mn-ea"/>
                </a:rPr>
                <a:t>높은 팀원 의존도</a:t>
              </a:r>
              <a:r>
                <a:rPr lang="ko-KR" altLang="en-US" dirty="0">
                  <a:solidFill>
                    <a:srgbClr val="100F0D"/>
                  </a:solidFill>
                  <a:latin typeface="+mn-ea"/>
                </a:rPr>
                <a:t>를 갖기 때문에 팀원과의 </a:t>
              </a:r>
              <a:r>
                <a:rPr lang="ko-KR" altLang="en-US" dirty="0">
                  <a:solidFill>
                    <a:srgbClr val="5F4B8B"/>
                  </a:solidFill>
                  <a:latin typeface="+mn-ea"/>
                </a:rPr>
                <a:t>소통과 협력을 요구</a:t>
              </a:r>
              <a:r>
                <a:rPr lang="ko-KR" altLang="en-US" dirty="0">
                  <a:solidFill>
                    <a:srgbClr val="100F0D"/>
                  </a:solidFill>
                  <a:latin typeface="+mn-ea"/>
                </a:rPr>
                <a:t>한다</a:t>
              </a:r>
              <a:r>
                <a:rPr lang="en-US" altLang="ko-KR" dirty="0">
                  <a:solidFill>
                    <a:srgbClr val="100F0D"/>
                  </a:solidFill>
                  <a:latin typeface="+mn-ea"/>
                </a:rPr>
                <a:t>.</a:t>
              </a:r>
            </a:p>
            <a:p>
              <a:pPr marL="726884" lvl="1" indent="-514350">
                <a:lnSpc>
                  <a:spcPts val="2953"/>
                </a:lnSpc>
                <a:spcBef>
                  <a:spcPts val="2000"/>
                </a:spcBef>
                <a:spcAft>
                  <a:spcPts val="1000"/>
                </a:spcAft>
                <a:buAutoNum type="arabicPeriod"/>
              </a:pPr>
              <a:r>
                <a:rPr lang="ko-KR" altLang="en-US" sz="3200" dirty="0">
                  <a:solidFill>
                    <a:srgbClr val="100F0D"/>
                  </a:solidFill>
                  <a:latin typeface="+mn-ea"/>
                </a:rPr>
                <a:t>서브 탱커</a:t>
              </a:r>
              <a:endParaRPr lang="en-US" altLang="ko-KR" sz="3200" dirty="0">
                <a:solidFill>
                  <a:srgbClr val="100F0D"/>
                </a:solidFill>
                <a:latin typeface="+mn-ea"/>
              </a:endParaRPr>
            </a:p>
            <a:p>
              <a:pPr marL="645750" lvl="2" indent="-285750">
                <a:lnSpc>
                  <a:spcPts val="2953"/>
                </a:lnSpc>
                <a:buFontTx/>
                <a:buChar char="-"/>
              </a:pPr>
              <a:r>
                <a:rPr lang="ko-KR" altLang="en-US" dirty="0">
                  <a:solidFill>
                    <a:srgbClr val="100F0D"/>
                  </a:solidFill>
                  <a:latin typeface="+mn-ea"/>
                </a:rPr>
                <a:t>스스로의 </a:t>
              </a:r>
              <a:r>
                <a:rPr lang="ko-KR" altLang="en-US" dirty="0">
                  <a:solidFill>
                    <a:srgbClr val="5F4B8B"/>
                  </a:solidFill>
                  <a:latin typeface="+mn-ea"/>
                </a:rPr>
                <a:t>방어 능력을 극대화 하는 궁극기</a:t>
              </a:r>
              <a:r>
                <a:rPr lang="ko-KR" altLang="en-US" dirty="0">
                  <a:solidFill>
                    <a:srgbClr val="100F0D"/>
                  </a:solidFill>
                  <a:latin typeface="+mn-ea"/>
                </a:rPr>
                <a:t>를 보유하여 서브 탱커의 역할을 수행할 수 있다</a:t>
              </a:r>
              <a:r>
                <a:rPr lang="en-US" altLang="ko-KR" dirty="0">
                  <a:solidFill>
                    <a:srgbClr val="100F0D"/>
                  </a:solidFill>
                  <a:latin typeface="+mn-ea"/>
                </a:rPr>
                <a:t>.</a:t>
              </a:r>
            </a:p>
            <a:p>
              <a:pPr marL="726884" lvl="1" indent="-514350">
                <a:lnSpc>
                  <a:spcPts val="2953"/>
                </a:lnSpc>
                <a:spcBef>
                  <a:spcPts val="2000"/>
                </a:spcBef>
                <a:spcAft>
                  <a:spcPts val="1000"/>
                </a:spcAft>
                <a:buAutoNum type="arabicPeriod"/>
              </a:pPr>
              <a:r>
                <a:rPr lang="ko-KR" altLang="en-US" sz="3200" dirty="0">
                  <a:solidFill>
                    <a:srgbClr val="100F0D"/>
                  </a:solidFill>
                  <a:latin typeface="+mn-ea"/>
                </a:rPr>
                <a:t>후반 지향</a:t>
              </a:r>
              <a:endParaRPr lang="en-US" altLang="ko-KR" sz="3200" dirty="0">
                <a:solidFill>
                  <a:srgbClr val="100F0D"/>
                </a:solidFill>
                <a:latin typeface="+mn-ea"/>
              </a:endParaRPr>
            </a:p>
            <a:p>
              <a:pPr marL="645750" lvl="2" indent="-285750">
                <a:lnSpc>
                  <a:spcPts val="2953"/>
                </a:lnSpc>
                <a:buFontTx/>
                <a:buChar char="-"/>
              </a:pPr>
              <a:r>
                <a:rPr lang="ko-KR" altLang="en-US" dirty="0">
                  <a:solidFill>
                    <a:srgbClr val="19171E"/>
                  </a:solidFill>
                  <a:latin typeface="+mn-ea"/>
                </a:rPr>
                <a:t>전용</a:t>
              </a:r>
              <a:r>
                <a:rPr lang="ko-KR" altLang="en-US" dirty="0">
                  <a:solidFill>
                    <a:srgbClr val="5F4B8B"/>
                  </a:solidFill>
                  <a:latin typeface="+mn-ea"/>
                </a:rPr>
                <a:t> 버프 아이템</a:t>
              </a:r>
              <a:r>
                <a:rPr lang="ko-KR" altLang="en-US" dirty="0">
                  <a:solidFill>
                    <a:srgbClr val="100F0D"/>
                  </a:solidFill>
                  <a:latin typeface="+mn-ea"/>
                </a:rPr>
                <a:t>을 만들어 후반 다른 팀과의 절대적인 체급 차이를 만들어 </a:t>
              </a:r>
              <a:r>
                <a:rPr lang="ko-KR" altLang="en-US" dirty="0">
                  <a:solidFill>
                    <a:srgbClr val="5F4B8B"/>
                  </a:solidFill>
                  <a:latin typeface="+mn-ea"/>
                </a:rPr>
                <a:t>유리한 상황</a:t>
              </a:r>
              <a:r>
                <a:rPr lang="ko-KR" altLang="en-US" dirty="0">
                  <a:solidFill>
                    <a:srgbClr val="100F0D"/>
                  </a:solidFill>
                  <a:latin typeface="+mn-ea"/>
                </a:rPr>
                <a:t>을 만든다</a:t>
              </a:r>
              <a:r>
                <a:rPr lang="en-US" altLang="ko-KR" dirty="0">
                  <a:solidFill>
                    <a:srgbClr val="100F0D"/>
                  </a:solidFill>
                  <a:latin typeface="+mn-ea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0423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40133" y="-190500"/>
            <a:ext cx="11442267" cy="1452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12672"/>
              </a:lnSpc>
              <a:spcBef>
                <a:spcPct val="0"/>
              </a:spcBef>
            </a:pPr>
            <a:r>
              <a:rPr lang="en-US" sz="6000" dirty="0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02. </a:t>
            </a:r>
            <a:r>
              <a:rPr lang="ko-KR" altLang="en-US" sz="6000" dirty="0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플레이 예시 </a:t>
            </a:r>
            <a:endParaRPr lang="en-US" sz="6000" dirty="0">
              <a:solidFill>
                <a:srgbClr val="19171E"/>
              </a:solidFill>
              <a:latin typeface="210 아일랜드" panose="020B0600000101010101" charset="-127"/>
              <a:ea typeface="210 아일랜드" panose="020B0600000101010101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7343272-11C1-442F-D2CC-CDCA4E226B47}"/>
              </a:ext>
            </a:extLst>
          </p:cNvPr>
          <p:cNvSpPr/>
          <p:nvPr/>
        </p:nvSpPr>
        <p:spPr>
          <a:xfrm>
            <a:off x="381000" y="1439779"/>
            <a:ext cx="914400" cy="9144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6E7E38E-AA6A-59EF-1110-2766D1D286A3}"/>
              </a:ext>
            </a:extLst>
          </p:cNvPr>
          <p:cNvSpPr/>
          <p:nvPr/>
        </p:nvSpPr>
        <p:spPr>
          <a:xfrm>
            <a:off x="381000" y="2592058"/>
            <a:ext cx="914400" cy="914400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64594E87-DA5A-B8F4-7C78-7E5EFFBDFEAB}"/>
              </a:ext>
            </a:extLst>
          </p:cNvPr>
          <p:cNvSpPr txBox="1"/>
          <p:nvPr/>
        </p:nvSpPr>
        <p:spPr>
          <a:xfrm>
            <a:off x="838199" y="1698848"/>
            <a:ext cx="3498469" cy="396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2800" dirty="0">
                <a:solidFill>
                  <a:srgbClr val="100F0D"/>
                </a:solidFill>
                <a:latin typeface="+mj-ea"/>
                <a:ea typeface="+mj-ea"/>
              </a:rPr>
              <a:t>적</a:t>
            </a:r>
            <a:endParaRPr lang="en-US" sz="2800" dirty="0">
              <a:solidFill>
                <a:srgbClr val="100F0D"/>
              </a:solidFill>
              <a:latin typeface="+mj-ea"/>
              <a:ea typeface="+mj-ea"/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0CE7E11B-7C4E-7E35-4584-B49C5EFCACBB}"/>
              </a:ext>
            </a:extLst>
          </p:cNvPr>
          <p:cNvSpPr txBox="1"/>
          <p:nvPr/>
        </p:nvSpPr>
        <p:spPr>
          <a:xfrm>
            <a:off x="838199" y="2878214"/>
            <a:ext cx="3498469" cy="396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2800" dirty="0">
                <a:solidFill>
                  <a:srgbClr val="100F0D"/>
                </a:solidFill>
                <a:latin typeface="+mj-ea"/>
                <a:ea typeface="+mj-ea"/>
              </a:rPr>
              <a:t>서포터</a:t>
            </a:r>
            <a:endParaRPr lang="en-US" sz="2800" dirty="0">
              <a:solidFill>
                <a:srgbClr val="100F0D"/>
              </a:solidFill>
              <a:latin typeface="+mj-ea"/>
              <a:ea typeface="+mj-ea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9497616-D603-60EA-B425-27F0A44F0B69}"/>
              </a:ext>
            </a:extLst>
          </p:cNvPr>
          <p:cNvSpPr/>
          <p:nvPr/>
        </p:nvSpPr>
        <p:spPr>
          <a:xfrm>
            <a:off x="380999" y="3744337"/>
            <a:ext cx="914400" cy="9144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D54F6ED3-EA63-1ED4-A37F-D625AF5BDDF7}"/>
              </a:ext>
            </a:extLst>
          </p:cNvPr>
          <p:cNvSpPr txBox="1"/>
          <p:nvPr/>
        </p:nvSpPr>
        <p:spPr>
          <a:xfrm>
            <a:off x="838198" y="4030493"/>
            <a:ext cx="3498469" cy="396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2800" dirty="0">
                <a:solidFill>
                  <a:srgbClr val="100F0D"/>
                </a:solidFill>
                <a:latin typeface="+mj-ea"/>
                <a:ea typeface="+mj-ea"/>
              </a:rPr>
              <a:t>아군 딜러</a:t>
            </a:r>
            <a:endParaRPr lang="en-US" sz="2800" dirty="0">
              <a:solidFill>
                <a:srgbClr val="100F0D"/>
              </a:solidFill>
              <a:latin typeface="+mj-ea"/>
              <a:ea typeface="+mj-ea"/>
            </a:endParaRPr>
          </a:p>
        </p:txBody>
      </p:sp>
      <p:sp>
        <p:nvSpPr>
          <p:cNvPr id="31" name="TextBox 8">
            <a:extLst>
              <a:ext uri="{FF2B5EF4-FFF2-40B4-BE49-F238E27FC236}">
                <a16:creationId xmlns:a16="http://schemas.microsoft.com/office/drawing/2014/main" id="{DCCFF728-9411-078E-F361-084F5D873C46}"/>
              </a:ext>
            </a:extLst>
          </p:cNvPr>
          <p:cNvSpPr txBox="1"/>
          <p:nvPr/>
        </p:nvSpPr>
        <p:spPr>
          <a:xfrm>
            <a:off x="6052240" y="2162802"/>
            <a:ext cx="6183519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53"/>
              </a:lnSpc>
            </a:pPr>
            <a:r>
              <a:rPr lang="ko-KR" altLang="en-US" sz="3200" dirty="0">
                <a:solidFill>
                  <a:srgbClr val="100F0D"/>
                </a:solidFill>
                <a:latin typeface="+mj-ea"/>
                <a:ea typeface="+mj-ea"/>
              </a:rPr>
              <a:t>일반적인 서포터의 교전 포지션</a:t>
            </a:r>
            <a:endParaRPr lang="en-US" sz="3200" dirty="0">
              <a:solidFill>
                <a:srgbClr val="100F0D"/>
              </a:solidFill>
              <a:latin typeface="+mj-ea"/>
              <a:ea typeface="+mj-ea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A7DE2B2-ED6B-4E29-6A56-F8227E36026B}"/>
              </a:ext>
            </a:extLst>
          </p:cNvPr>
          <p:cNvGrpSpPr/>
          <p:nvPr/>
        </p:nvGrpSpPr>
        <p:grpSpPr>
          <a:xfrm>
            <a:off x="7483577" y="3003141"/>
            <a:ext cx="8203281" cy="4378562"/>
            <a:chOff x="8691458" y="2237474"/>
            <a:chExt cx="8203281" cy="4378562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E4ADEC0F-EF8A-FFC6-D952-A0C53656F418}"/>
                </a:ext>
              </a:extLst>
            </p:cNvPr>
            <p:cNvGrpSpPr/>
            <p:nvPr/>
          </p:nvGrpSpPr>
          <p:grpSpPr>
            <a:xfrm>
              <a:off x="8691458" y="2237474"/>
              <a:ext cx="7370764" cy="4378562"/>
              <a:chOff x="7351295" y="1365678"/>
              <a:chExt cx="4688305" cy="2785062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43B4248E-880A-F71E-847C-45777E5FAB90}"/>
                  </a:ext>
                </a:extLst>
              </p:cNvPr>
              <p:cNvSpPr/>
              <p:nvPr/>
            </p:nvSpPr>
            <p:spPr>
              <a:xfrm>
                <a:off x="10134600" y="1365678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D90AE4B0-963E-4A67-AAAE-39EA086DCF47}"/>
                  </a:ext>
                </a:extLst>
              </p:cNvPr>
              <p:cNvSpPr/>
              <p:nvPr/>
            </p:nvSpPr>
            <p:spPr>
              <a:xfrm>
                <a:off x="7351295" y="2726080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화살표: 오른쪽 23">
                <a:extLst>
                  <a:ext uri="{FF2B5EF4-FFF2-40B4-BE49-F238E27FC236}">
                    <a16:creationId xmlns:a16="http://schemas.microsoft.com/office/drawing/2014/main" id="{8E4625F6-7C60-B323-3BCD-266F5F892309}"/>
                  </a:ext>
                </a:extLst>
              </p:cNvPr>
              <p:cNvSpPr/>
              <p:nvPr/>
            </p:nvSpPr>
            <p:spPr>
              <a:xfrm rot="20143502">
                <a:off x="8319359" y="2316797"/>
                <a:ext cx="1676400" cy="446002"/>
              </a:xfrm>
              <a:prstGeom prst="rightArrow">
                <a:avLst>
                  <a:gd name="adj1" fmla="val 23024"/>
                  <a:gd name="adj2" fmla="val 95860"/>
                </a:avLst>
              </a:prstGeom>
              <a:solidFill>
                <a:srgbClr val="FF0000"/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F0BA6DB6-9350-7FBB-3F5B-B3C9E3F9AC1E}"/>
                  </a:ext>
                </a:extLst>
              </p:cNvPr>
              <p:cNvSpPr/>
              <p:nvPr/>
            </p:nvSpPr>
            <p:spPr>
              <a:xfrm>
                <a:off x="11125200" y="3236340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화살표: 오른쪽 25">
                <a:extLst>
                  <a:ext uri="{FF2B5EF4-FFF2-40B4-BE49-F238E27FC236}">
                    <a16:creationId xmlns:a16="http://schemas.microsoft.com/office/drawing/2014/main" id="{DFB7FBB1-8CFE-A6D7-0C23-41DD25B89251}"/>
                  </a:ext>
                </a:extLst>
              </p:cNvPr>
              <p:cNvSpPr/>
              <p:nvPr/>
            </p:nvSpPr>
            <p:spPr>
              <a:xfrm rot="14463709">
                <a:off x="10610140" y="2549043"/>
                <a:ext cx="877718" cy="446002"/>
              </a:xfrm>
              <a:prstGeom prst="rightArrow">
                <a:avLst>
                  <a:gd name="adj1" fmla="val 23024"/>
                  <a:gd name="adj2" fmla="val 95860"/>
                </a:avLst>
              </a:prstGeom>
              <a:solidFill>
                <a:srgbClr val="0070C0"/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화살표: 오른쪽 26">
                <a:extLst>
                  <a:ext uri="{FF2B5EF4-FFF2-40B4-BE49-F238E27FC236}">
                    <a16:creationId xmlns:a16="http://schemas.microsoft.com/office/drawing/2014/main" id="{FB3A51C8-D948-A511-78B1-9D123F5571F7}"/>
                  </a:ext>
                </a:extLst>
              </p:cNvPr>
              <p:cNvSpPr/>
              <p:nvPr/>
            </p:nvSpPr>
            <p:spPr>
              <a:xfrm rot="11469642">
                <a:off x="9091079" y="3283457"/>
                <a:ext cx="1676400" cy="446002"/>
              </a:xfrm>
              <a:prstGeom prst="rightArrow">
                <a:avLst>
                  <a:gd name="adj1" fmla="val 23024"/>
                  <a:gd name="adj2" fmla="val 95860"/>
                </a:avLst>
              </a:prstGeom>
              <a:solidFill>
                <a:srgbClr val="FFFF00"/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503B656C-82EF-ECF9-E664-427346963A70}"/>
                </a:ext>
              </a:extLst>
            </p:cNvPr>
            <p:cNvSpPr txBox="1"/>
            <p:nvPr/>
          </p:nvSpPr>
          <p:spPr>
            <a:xfrm>
              <a:off x="13396270" y="4324988"/>
              <a:ext cx="3498469" cy="3962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53"/>
                </a:lnSpc>
              </a:pPr>
              <a:r>
                <a:rPr lang="ko-KR" altLang="en-US" sz="2800" dirty="0">
                  <a:solidFill>
                    <a:srgbClr val="100F0D"/>
                  </a:solidFill>
                  <a:latin typeface="+mj-ea"/>
                  <a:ea typeface="+mj-ea"/>
                </a:rPr>
                <a:t>버프</a:t>
              </a:r>
              <a:endParaRPr lang="en-US" sz="2800" dirty="0">
                <a:solidFill>
                  <a:srgbClr val="100F0D"/>
                </a:solidFill>
                <a:latin typeface="+mj-ea"/>
                <a:ea typeface="+mj-ea"/>
              </a:endParaRPr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D72E251A-B5D5-B41D-58DA-24E637E567D5}"/>
                </a:ext>
              </a:extLst>
            </p:cNvPr>
            <p:cNvSpPr txBox="1"/>
            <p:nvPr/>
          </p:nvSpPr>
          <p:spPr>
            <a:xfrm>
              <a:off x="9269072" y="3736282"/>
              <a:ext cx="3498469" cy="3962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53"/>
                </a:lnSpc>
              </a:pPr>
              <a:r>
                <a:rPr lang="ko-KR" altLang="en-US" sz="2800" dirty="0">
                  <a:solidFill>
                    <a:srgbClr val="100F0D"/>
                  </a:solidFill>
                  <a:latin typeface="+mj-ea"/>
                  <a:ea typeface="+mj-ea"/>
                </a:rPr>
                <a:t>딜</a:t>
              </a:r>
              <a:endParaRPr lang="en-US" sz="2800" dirty="0">
                <a:solidFill>
                  <a:srgbClr val="100F0D"/>
                </a:solidFill>
                <a:latin typeface="+mj-ea"/>
                <a:ea typeface="+mj-ea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7D9572A8-DA3C-08D5-AD8F-B5EC237FFE98}"/>
                </a:ext>
              </a:extLst>
            </p:cNvPr>
            <p:cNvSpPr txBox="1"/>
            <p:nvPr/>
          </p:nvSpPr>
          <p:spPr>
            <a:xfrm>
              <a:off x="11318023" y="5986054"/>
              <a:ext cx="3498469" cy="3962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53"/>
                </a:lnSpc>
              </a:pPr>
              <a:r>
                <a:rPr lang="ko-KR" altLang="en-US" sz="2800" dirty="0">
                  <a:solidFill>
                    <a:srgbClr val="100F0D"/>
                  </a:solidFill>
                  <a:latin typeface="+mj-ea"/>
                  <a:ea typeface="+mj-ea"/>
                </a:rPr>
                <a:t>견제</a:t>
              </a:r>
              <a:endParaRPr lang="en-US" sz="2800" dirty="0">
                <a:solidFill>
                  <a:srgbClr val="100F0D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7" name="TextBox 8">
            <a:extLst>
              <a:ext uri="{FF2B5EF4-FFF2-40B4-BE49-F238E27FC236}">
                <a16:creationId xmlns:a16="http://schemas.microsoft.com/office/drawing/2014/main" id="{24764327-ECFD-FF73-33E6-1A07F24321A4}"/>
              </a:ext>
            </a:extLst>
          </p:cNvPr>
          <p:cNvSpPr txBox="1"/>
          <p:nvPr/>
        </p:nvSpPr>
        <p:spPr>
          <a:xfrm>
            <a:off x="5265035" y="7828466"/>
            <a:ext cx="1258924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2800" dirty="0">
                <a:solidFill>
                  <a:srgbClr val="100F0D"/>
                </a:solidFill>
                <a:latin typeface="+mj-ea"/>
                <a:ea typeface="+mj-ea"/>
              </a:rPr>
              <a:t>아군 딜러보다 먼저 적에게 </a:t>
            </a:r>
            <a:r>
              <a:rPr lang="ko-KR" altLang="en-US" sz="2800" dirty="0" err="1">
                <a:solidFill>
                  <a:srgbClr val="100F0D"/>
                </a:solidFill>
                <a:latin typeface="+mj-ea"/>
                <a:ea typeface="+mj-ea"/>
              </a:rPr>
              <a:t>포커싱</a:t>
            </a:r>
            <a:r>
              <a:rPr lang="ko-KR" altLang="en-US" sz="2800" dirty="0">
                <a:solidFill>
                  <a:srgbClr val="100F0D"/>
                </a:solidFill>
                <a:latin typeface="+mj-ea"/>
                <a:ea typeface="+mj-ea"/>
              </a:rPr>
              <a:t> 되어 죽지 않기 위해</a:t>
            </a:r>
            <a:r>
              <a:rPr lang="en-US" altLang="ko-KR" sz="2800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ko-KR" altLang="en-US" sz="2800" dirty="0">
                <a:solidFill>
                  <a:srgbClr val="100F0D"/>
                </a:solidFill>
                <a:latin typeface="+mj-ea"/>
                <a:ea typeface="+mj-ea"/>
              </a:rPr>
              <a:t>딜러보다 후열에 위치 </a:t>
            </a:r>
            <a:endParaRPr lang="en-US" altLang="ko-KR" sz="2800" dirty="0">
              <a:solidFill>
                <a:srgbClr val="100F0D"/>
              </a:solidFill>
              <a:latin typeface="+mj-ea"/>
              <a:ea typeface="+mj-ea"/>
            </a:endParaRPr>
          </a:p>
          <a:p>
            <a:pPr algn="ctr">
              <a:lnSpc>
                <a:spcPts val="2953"/>
              </a:lnSpc>
            </a:pPr>
            <a:endParaRPr lang="en-US" altLang="ko-KR" sz="2800" dirty="0">
              <a:solidFill>
                <a:srgbClr val="100F0D"/>
              </a:solidFill>
              <a:latin typeface="+mj-ea"/>
              <a:ea typeface="+mj-ea"/>
            </a:endParaRPr>
          </a:p>
          <a:p>
            <a:pPr algn="ctr">
              <a:lnSpc>
                <a:spcPts val="2953"/>
              </a:lnSpc>
            </a:pPr>
            <a:r>
              <a:rPr lang="ko-KR" altLang="en-US" sz="2800" dirty="0">
                <a:solidFill>
                  <a:srgbClr val="100F0D"/>
                </a:solidFill>
                <a:latin typeface="+mj-ea"/>
                <a:ea typeface="+mj-ea"/>
              </a:rPr>
              <a:t>안전한 위치에서 버프와 견제 스킬을 사용</a:t>
            </a:r>
            <a:endParaRPr lang="en-US" sz="2800" dirty="0">
              <a:solidFill>
                <a:srgbClr val="100F0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02619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40133" y="-190500"/>
            <a:ext cx="11442267" cy="1452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12672"/>
              </a:lnSpc>
              <a:spcBef>
                <a:spcPct val="0"/>
              </a:spcBef>
            </a:pPr>
            <a:r>
              <a:rPr lang="en-US" sz="6000" dirty="0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02. </a:t>
            </a:r>
            <a:r>
              <a:rPr lang="ko-KR" altLang="en-US" sz="6000" dirty="0">
                <a:solidFill>
                  <a:srgbClr val="19171E"/>
                </a:solidFill>
                <a:latin typeface="210 아일랜드" panose="020B0600000101010101" charset="-127"/>
                <a:ea typeface="210 아일랜드" panose="020B0600000101010101" charset="-127"/>
              </a:rPr>
              <a:t>플레이 예시 </a:t>
            </a:r>
            <a:endParaRPr lang="en-US" sz="6000" dirty="0">
              <a:solidFill>
                <a:srgbClr val="19171E"/>
              </a:solidFill>
              <a:latin typeface="210 아일랜드" panose="020B0600000101010101" charset="-127"/>
              <a:ea typeface="210 아일랜드" panose="020B0600000101010101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7343272-11C1-442F-D2CC-CDCA4E226B47}"/>
              </a:ext>
            </a:extLst>
          </p:cNvPr>
          <p:cNvSpPr/>
          <p:nvPr/>
        </p:nvSpPr>
        <p:spPr>
          <a:xfrm>
            <a:off x="381000" y="1439779"/>
            <a:ext cx="914400" cy="9144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6E7E38E-AA6A-59EF-1110-2766D1D286A3}"/>
              </a:ext>
            </a:extLst>
          </p:cNvPr>
          <p:cNvSpPr/>
          <p:nvPr/>
        </p:nvSpPr>
        <p:spPr>
          <a:xfrm>
            <a:off x="381000" y="2592058"/>
            <a:ext cx="914400" cy="914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64594E87-DA5A-B8F4-7C78-7E5EFFBDFEAB}"/>
              </a:ext>
            </a:extLst>
          </p:cNvPr>
          <p:cNvSpPr txBox="1"/>
          <p:nvPr/>
        </p:nvSpPr>
        <p:spPr>
          <a:xfrm>
            <a:off x="838199" y="1698848"/>
            <a:ext cx="3498469" cy="396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2800" dirty="0">
                <a:solidFill>
                  <a:srgbClr val="100F0D"/>
                </a:solidFill>
                <a:latin typeface="+mj-ea"/>
                <a:ea typeface="+mj-ea"/>
              </a:rPr>
              <a:t>적</a:t>
            </a:r>
            <a:endParaRPr lang="en-US" sz="2800" dirty="0">
              <a:solidFill>
                <a:srgbClr val="100F0D"/>
              </a:solidFill>
              <a:latin typeface="+mj-ea"/>
              <a:ea typeface="+mj-ea"/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0CE7E11B-7C4E-7E35-4584-B49C5EFCACBB}"/>
              </a:ext>
            </a:extLst>
          </p:cNvPr>
          <p:cNvSpPr txBox="1"/>
          <p:nvPr/>
        </p:nvSpPr>
        <p:spPr>
          <a:xfrm>
            <a:off x="838199" y="2878214"/>
            <a:ext cx="3498469" cy="396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2800" dirty="0">
                <a:solidFill>
                  <a:srgbClr val="100F0D"/>
                </a:solidFill>
                <a:latin typeface="+mj-ea"/>
                <a:ea typeface="+mj-ea"/>
              </a:rPr>
              <a:t>탱커</a:t>
            </a:r>
            <a:endParaRPr lang="en-US" sz="2800" dirty="0">
              <a:solidFill>
                <a:srgbClr val="100F0D"/>
              </a:solidFill>
              <a:latin typeface="+mj-ea"/>
              <a:ea typeface="+mj-ea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9497616-D603-60EA-B425-27F0A44F0B69}"/>
              </a:ext>
            </a:extLst>
          </p:cNvPr>
          <p:cNvSpPr/>
          <p:nvPr/>
        </p:nvSpPr>
        <p:spPr>
          <a:xfrm>
            <a:off x="380999" y="3744337"/>
            <a:ext cx="914400" cy="9144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D54F6ED3-EA63-1ED4-A37F-D625AF5BDDF7}"/>
              </a:ext>
            </a:extLst>
          </p:cNvPr>
          <p:cNvSpPr txBox="1"/>
          <p:nvPr/>
        </p:nvSpPr>
        <p:spPr>
          <a:xfrm>
            <a:off x="838198" y="4030493"/>
            <a:ext cx="3498469" cy="396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2800" dirty="0">
                <a:solidFill>
                  <a:srgbClr val="100F0D"/>
                </a:solidFill>
                <a:latin typeface="+mj-ea"/>
                <a:ea typeface="+mj-ea"/>
              </a:rPr>
              <a:t>아군 딜러</a:t>
            </a:r>
            <a:endParaRPr lang="en-US" sz="2800" dirty="0">
              <a:solidFill>
                <a:srgbClr val="100F0D"/>
              </a:solidFill>
              <a:latin typeface="+mj-ea"/>
              <a:ea typeface="+mj-ea"/>
            </a:endParaRPr>
          </a:p>
        </p:txBody>
      </p:sp>
      <p:sp>
        <p:nvSpPr>
          <p:cNvPr id="31" name="TextBox 8">
            <a:extLst>
              <a:ext uri="{FF2B5EF4-FFF2-40B4-BE49-F238E27FC236}">
                <a16:creationId xmlns:a16="http://schemas.microsoft.com/office/drawing/2014/main" id="{DCCFF728-9411-078E-F361-084F5D873C46}"/>
              </a:ext>
            </a:extLst>
          </p:cNvPr>
          <p:cNvSpPr txBox="1"/>
          <p:nvPr/>
        </p:nvSpPr>
        <p:spPr>
          <a:xfrm>
            <a:off x="6052240" y="2162802"/>
            <a:ext cx="6183519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53"/>
              </a:lnSpc>
            </a:pPr>
            <a:r>
              <a:rPr lang="ko-KR" altLang="en-US" sz="3200" dirty="0">
                <a:solidFill>
                  <a:srgbClr val="100F0D"/>
                </a:solidFill>
                <a:latin typeface="+mj-ea"/>
                <a:ea typeface="+mj-ea"/>
              </a:rPr>
              <a:t>일반적인 탱커의 교전 포지션</a:t>
            </a:r>
            <a:endParaRPr lang="en-US" sz="3200" dirty="0">
              <a:solidFill>
                <a:srgbClr val="100F0D"/>
              </a:solidFill>
              <a:latin typeface="+mj-ea"/>
              <a:ea typeface="+mj-ea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A7DE2B2-ED6B-4E29-6A56-F8227E36026B}"/>
              </a:ext>
            </a:extLst>
          </p:cNvPr>
          <p:cNvGrpSpPr/>
          <p:nvPr/>
        </p:nvGrpSpPr>
        <p:grpSpPr>
          <a:xfrm>
            <a:off x="6248400" y="2547522"/>
            <a:ext cx="9209983" cy="4304356"/>
            <a:chOff x="7378961" y="1676077"/>
            <a:chExt cx="9209983" cy="4304356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E4ADEC0F-EF8A-FFC6-D952-A0C53656F418}"/>
                </a:ext>
              </a:extLst>
            </p:cNvPr>
            <p:cNvGrpSpPr/>
            <p:nvPr/>
          </p:nvGrpSpPr>
          <p:grpSpPr>
            <a:xfrm>
              <a:off x="7378961" y="1676077"/>
              <a:ext cx="9209983" cy="4304356"/>
              <a:chOff x="6516457" y="1008592"/>
              <a:chExt cx="5858173" cy="2737862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43B4248E-880A-F71E-847C-45777E5FAB90}"/>
                  </a:ext>
                </a:extLst>
              </p:cNvPr>
              <p:cNvSpPr/>
              <p:nvPr/>
            </p:nvSpPr>
            <p:spPr>
              <a:xfrm>
                <a:off x="11460230" y="1008592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D90AE4B0-963E-4A67-AAAE-39EA086DCF47}"/>
                  </a:ext>
                </a:extLst>
              </p:cNvPr>
              <p:cNvSpPr/>
              <p:nvPr/>
            </p:nvSpPr>
            <p:spPr>
              <a:xfrm>
                <a:off x="6516457" y="2832054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화살표: 오른쪽 23">
                <a:extLst>
                  <a:ext uri="{FF2B5EF4-FFF2-40B4-BE49-F238E27FC236}">
                    <a16:creationId xmlns:a16="http://schemas.microsoft.com/office/drawing/2014/main" id="{8E4625F6-7C60-B323-3BCD-266F5F892309}"/>
                  </a:ext>
                </a:extLst>
              </p:cNvPr>
              <p:cNvSpPr/>
              <p:nvPr/>
            </p:nvSpPr>
            <p:spPr>
              <a:xfrm rot="20143502">
                <a:off x="7598027" y="2593528"/>
                <a:ext cx="964248" cy="446002"/>
              </a:xfrm>
              <a:prstGeom prst="rightArrow">
                <a:avLst>
                  <a:gd name="adj1" fmla="val 23024"/>
                  <a:gd name="adj2" fmla="val 95860"/>
                </a:avLst>
              </a:prstGeom>
              <a:solidFill>
                <a:srgbClr val="FF0000"/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F0BA6DB6-9350-7FBB-3F5B-B3C9E3F9AC1E}"/>
                  </a:ext>
                </a:extLst>
              </p:cNvPr>
              <p:cNvSpPr/>
              <p:nvPr/>
            </p:nvSpPr>
            <p:spPr>
              <a:xfrm>
                <a:off x="8314982" y="1655523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화살표: 오른쪽 26">
                <a:extLst>
                  <a:ext uri="{FF2B5EF4-FFF2-40B4-BE49-F238E27FC236}">
                    <a16:creationId xmlns:a16="http://schemas.microsoft.com/office/drawing/2014/main" id="{FB3A51C8-D948-A511-78B1-9D123F5571F7}"/>
                  </a:ext>
                </a:extLst>
              </p:cNvPr>
              <p:cNvSpPr/>
              <p:nvPr/>
            </p:nvSpPr>
            <p:spPr>
              <a:xfrm rot="9204745">
                <a:off x="9651464" y="1840198"/>
                <a:ext cx="1676400" cy="446002"/>
              </a:xfrm>
              <a:prstGeom prst="rightArrow">
                <a:avLst>
                  <a:gd name="adj1" fmla="val 23024"/>
                  <a:gd name="adj2" fmla="val 95860"/>
                </a:avLst>
              </a:prstGeom>
              <a:solidFill>
                <a:srgbClr val="FF0000"/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D72E251A-B5D5-B41D-58DA-24E637E567D5}"/>
                </a:ext>
              </a:extLst>
            </p:cNvPr>
            <p:cNvSpPr txBox="1"/>
            <p:nvPr/>
          </p:nvSpPr>
          <p:spPr>
            <a:xfrm>
              <a:off x="7602003" y="4137099"/>
              <a:ext cx="3498469" cy="3962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53"/>
                </a:lnSpc>
              </a:pPr>
              <a:r>
                <a:rPr lang="ko-KR" altLang="en-US" sz="2800" dirty="0">
                  <a:solidFill>
                    <a:srgbClr val="100F0D"/>
                  </a:solidFill>
                  <a:latin typeface="+mj-ea"/>
                  <a:ea typeface="+mj-ea"/>
                </a:rPr>
                <a:t>딜</a:t>
              </a:r>
              <a:endParaRPr lang="en-US" sz="2800" dirty="0">
                <a:solidFill>
                  <a:srgbClr val="100F0D"/>
                </a:solidFill>
                <a:latin typeface="+mj-ea"/>
                <a:ea typeface="+mj-ea"/>
              </a:endParaRPr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7D9572A8-DA3C-08D5-AD8F-B5EC237FFE98}"/>
                </a:ext>
              </a:extLst>
            </p:cNvPr>
            <p:cNvSpPr txBox="1"/>
            <p:nvPr/>
          </p:nvSpPr>
          <p:spPr>
            <a:xfrm>
              <a:off x="12290132" y="3453676"/>
              <a:ext cx="3498469" cy="3962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53"/>
                </a:lnSpc>
              </a:pPr>
              <a:r>
                <a:rPr lang="ko-KR" altLang="en-US" sz="2800" dirty="0">
                  <a:solidFill>
                    <a:srgbClr val="100F0D"/>
                  </a:solidFill>
                  <a:latin typeface="+mj-ea"/>
                  <a:ea typeface="+mj-ea"/>
                </a:rPr>
                <a:t>딜</a:t>
              </a:r>
              <a:endParaRPr lang="en-US" sz="2800" dirty="0">
                <a:solidFill>
                  <a:srgbClr val="100F0D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7" name="TextBox 8">
            <a:extLst>
              <a:ext uri="{FF2B5EF4-FFF2-40B4-BE49-F238E27FC236}">
                <a16:creationId xmlns:a16="http://schemas.microsoft.com/office/drawing/2014/main" id="{24764327-ECFD-FF73-33E6-1A07F24321A4}"/>
              </a:ext>
            </a:extLst>
          </p:cNvPr>
          <p:cNvSpPr txBox="1"/>
          <p:nvPr/>
        </p:nvSpPr>
        <p:spPr>
          <a:xfrm>
            <a:off x="5947582" y="8092293"/>
            <a:ext cx="11442267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ko-KR" altLang="en-US" sz="2800" dirty="0">
                <a:solidFill>
                  <a:srgbClr val="100F0D"/>
                </a:solidFill>
                <a:latin typeface="+mj-ea"/>
                <a:ea typeface="+mj-ea"/>
              </a:rPr>
              <a:t>적의 앞을 가로막으며 적에게 직접적으로 </a:t>
            </a:r>
            <a:r>
              <a:rPr lang="ko-KR" altLang="en-US" sz="2800" dirty="0" err="1">
                <a:solidFill>
                  <a:srgbClr val="100F0D"/>
                </a:solidFill>
                <a:latin typeface="+mj-ea"/>
                <a:ea typeface="+mj-ea"/>
              </a:rPr>
              <a:t>위해를</a:t>
            </a:r>
            <a:r>
              <a:rPr lang="ko-KR" altLang="en-US" sz="2800" dirty="0">
                <a:solidFill>
                  <a:srgbClr val="100F0D"/>
                </a:solidFill>
                <a:latin typeface="+mj-ea"/>
                <a:ea typeface="+mj-ea"/>
              </a:rPr>
              <a:t> 가하는 것으로 방해</a:t>
            </a:r>
            <a:endParaRPr lang="en-US" altLang="ko-KR" sz="2800" dirty="0">
              <a:solidFill>
                <a:srgbClr val="100F0D"/>
              </a:solidFill>
              <a:latin typeface="+mj-ea"/>
              <a:ea typeface="+mj-ea"/>
            </a:endParaRPr>
          </a:p>
          <a:p>
            <a:pPr algn="ctr">
              <a:lnSpc>
                <a:spcPts val="2953"/>
              </a:lnSpc>
            </a:pPr>
            <a:endParaRPr lang="en-US" altLang="ko-KR" sz="2800" dirty="0">
              <a:solidFill>
                <a:srgbClr val="100F0D"/>
              </a:solidFill>
              <a:latin typeface="+mj-ea"/>
              <a:ea typeface="+mj-ea"/>
            </a:endParaRPr>
          </a:p>
          <a:p>
            <a:pPr algn="ctr">
              <a:lnSpc>
                <a:spcPts val="2953"/>
              </a:lnSpc>
            </a:pPr>
            <a:r>
              <a:rPr lang="ko-KR" altLang="en-US" sz="2800" dirty="0">
                <a:solidFill>
                  <a:srgbClr val="100F0D"/>
                </a:solidFill>
                <a:latin typeface="+mj-ea"/>
                <a:ea typeface="+mj-ea"/>
              </a:rPr>
              <a:t>적에게 붙어 적의 행동을 방해</a:t>
            </a:r>
            <a:endParaRPr lang="en-US" sz="2800" dirty="0">
              <a:solidFill>
                <a:srgbClr val="100F0D"/>
              </a:solidFill>
              <a:latin typeface="+mj-ea"/>
              <a:ea typeface="+mj-ea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577537A5-E6F6-F390-1F3C-4EAAC3E331F0}"/>
              </a:ext>
            </a:extLst>
          </p:cNvPr>
          <p:cNvSpPr/>
          <p:nvPr/>
        </p:nvSpPr>
        <p:spPr>
          <a:xfrm rot="9204745">
            <a:off x="7088791" y="4543355"/>
            <a:ext cx="1629477" cy="701186"/>
          </a:xfrm>
          <a:prstGeom prst="rightArrow">
            <a:avLst>
              <a:gd name="adj1" fmla="val 23024"/>
              <a:gd name="adj2" fmla="val 95860"/>
            </a:avLst>
          </a:prstGeom>
          <a:solidFill>
            <a:srgbClr val="FF000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436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10427</TotalTime>
  <Words>1523</Words>
  <Application>Microsoft Office PowerPoint</Application>
  <PresentationFormat>사용자 지정</PresentationFormat>
  <Paragraphs>372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210 아일랜드</vt:lpstr>
      <vt:lpstr>맑은 고딕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white modern professional business proposal presentation</dc:title>
  <cp:lastModifiedBy>현식 최</cp:lastModifiedBy>
  <cp:revision>35</cp:revision>
  <dcterms:created xsi:type="dcterms:W3CDTF">2006-08-16T00:00:00Z</dcterms:created>
  <dcterms:modified xsi:type="dcterms:W3CDTF">2023-10-18T05:00:58Z</dcterms:modified>
  <dc:identifier>DAFp2PACeA4</dc:identifier>
</cp:coreProperties>
</file>